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x="13004800" cy="9753600"/>
  <p:notesSz cx="13004800" cy="97536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04925" y="547221"/>
            <a:ext cx="10394950" cy="1000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0" i="0">
                <a:solidFill>
                  <a:srgbClr val="C63024"/>
                </a:solidFill>
                <a:latin typeface="MS PGothic"/>
                <a:cs typeface="MS P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0" i="0">
                <a:solidFill>
                  <a:srgbClr val="C63024"/>
                </a:solidFill>
                <a:latin typeface="MS PGothic"/>
                <a:cs typeface="MS P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99440" y="8911739"/>
            <a:ext cx="787401" cy="787401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2137539" y="8924439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711200"/>
                </a:moveTo>
                <a:lnTo>
                  <a:pt x="307347" y="707954"/>
                </a:lnTo>
                <a:lnTo>
                  <a:pt x="261067" y="698498"/>
                </a:lnTo>
                <a:lnTo>
                  <a:pt x="217184" y="683255"/>
                </a:lnTo>
                <a:lnTo>
                  <a:pt x="176121" y="662650"/>
                </a:lnTo>
                <a:lnTo>
                  <a:pt x="138303" y="637106"/>
                </a:lnTo>
                <a:lnTo>
                  <a:pt x="104152" y="607047"/>
                </a:lnTo>
                <a:lnTo>
                  <a:pt x="74093" y="572896"/>
                </a:lnTo>
                <a:lnTo>
                  <a:pt x="48549" y="535078"/>
                </a:lnTo>
                <a:lnTo>
                  <a:pt x="27944" y="494015"/>
                </a:lnTo>
                <a:lnTo>
                  <a:pt x="12702" y="450132"/>
                </a:lnTo>
                <a:lnTo>
                  <a:pt x="3246" y="403853"/>
                </a:lnTo>
                <a:lnTo>
                  <a:pt x="0" y="355600"/>
                </a:lnTo>
                <a:lnTo>
                  <a:pt x="3246" y="307347"/>
                </a:lnTo>
                <a:lnTo>
                  <a:pt x="12702" y="261067"/>
                </a:lnTo>
                <a:lnTo>
                  <a:pt x="27944" y="217184"/>
                </a:lnTo>
                <a:lnTo>
                  <a:pt x="48549" y="176121"/>
                </a:lnTo>
                <a:lnTo>
                  <a:pt x="74093" y="138303"/>
                </a:lnTo>
                <a:lnTo>
                  <a:pt x="104152" y="104152"/>
                </a:lnTo>
                <a:lnTo>
                  <a:pt x="138303" y="74093"/>
                </a:lnTo>
                <a:lnTo>
                  <a:pt x="176121" y="48549"/>
                </a:lnTo>
                <a:lnTo>
                  <a:pt x="217184" y="27944"/>
                </a:lnTo>
                <a:lnTo>
                  <a:pt x="261067" y="12702"/>
                </a:lnTo>
                <a:lnTo>
                  <a:pt x="307347" y="3246"/>
                </a:lnTo>
                <a:lnTo>
                  <a:pt x="355600" y="0"/>
                </a:lnTo>
                <a:lnTo>
                  <a:pt x="402341" y="3083"/>
                </a:lnTo>
                <a:lnTo>
                  <a:pt x="447887" y="12183"/>
                </a:lnTo>
                <a:lnTo>
                  <a:pt x="491682" y="27068"/>
                </a:lnTo>
                <a:lnTo>
                  <a:pt x="533176" y="47511"/>
                </a:lnTo>
                <a:lnTo>
                  <a:pt x="571815" y="73282"/>
                </a:lnTo>
                <a:lnTo>
                  <a:pt x="607047" y="104152"/>
                </a:lnTo>
                <a:lnTo>
                  <a:pt x="637918" y="139384"/>
                </a:lnTo>
                <a:lnTo>
                  <a:pt x="663689" y="178023"/>
                </a:lnTo>
                <a:lnTo>
                  <a:pt x="684132" y="219517"/>
                </a:lnTo>
                <a:lnTo>
                  <a:pt x="699017" y="263313"/>
                </a:lnTo>
                <a:lnTo>
                  <a:pt x="708116" y="308858"/>
                </a:lnTo>
                <a:lnTo>
                  <a:pt x="711200" y="355600"/>
                </a:lnTo>
                <a:lnTo>
                  <a:pt x="707954" y="403853"/>
                </a:lnTo>
                <a:lnTo>
                  <a:pt x="698498" y="450132"/>
                </a:lnTo>
                <a:lnTo>
                  <a:pt x="683255" y="494015"/>
                </a:lnTo>
                <a:lnTo>
                  <a:pt x="662650" y="535078"/>
                </a:lnTo>
                <a:lnTo>
                  <a:pt x="637106" y="572896"/>
                </a:lnTo>
                <a:lnTo>
                  <a:pt x="607047" y="607047"/>
                </a:lnTo>
                <a:lnTo>
                  <a:pt x="572896" y="637106"/>
                </a:lnTo>
                <a:lnTo>
                  <a:pt x="535078" y="662650"/>
                </a:lnTo>
                <a:lnTo>
                  <a:pt x="494015" y="683255"/>
                </a:lnTo>
                <a:lnTo>
                  <a:pt x="450132" y="698498"/>
                </a:lnTo>
                <a:lnTo>
                  <a:pt x="403853" y="707954"/>
                </a:lnTo>
                <a:lnTo>
                  <a:pt x="355600" y="711200"/>
                </a:lnTo>
                <a:close/>
              </a:path>
            </a:pathLst>
          </a:custGeom>
          <a:solidFill>
            <a:srgbClr val="FF345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0" y="1302592"/>
            <a:ext cx="13004800" cy="7148830"/>
          </a:xfrm>
          <a:custGeom>
            <a:avLst/>
            <a:gdLst/>
            <a:ahLst/>
            <a:cxnLst/>
            <a:rect l="l" t="t" r="r" b="b"/>
            <a:pathLst>
              <a:path w="13004800" h="7148830">
                <a:moveTo>
                  <a:pt x="0" y="7148413"/>
                </a:moveTo>
                <a:lnTo>
                  <a:pt x="0" y="0"/>
                </a:lnTo>
                <a:lnTo>
                  <a:pt x="13004799" y="0"/>
                </a:lnTo>
                <a:lnTo>
                  <a:pt x="13004799" y="7148413"/>
                </a:lnTo>
                <a:lnTo>
                  <a:pt x="0" y="7148413"/>
                </a:lnTo>
                <a:close/>
              </a:path>
            </a:pathLst>
          </a:custGeom>
          <a:solidFill>
            <a:srgbClr val="FFFFFF">
              <a:alpha val="7450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0" i="0">
                <a:solidFill>
                  <a:srgbClr val="C63024"/>
                </a:solidFill>
                <a:latin typeface="MS PGothic"/>
                <a:cs typeface="MS P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099440" y="8911739"/>
            <a:ext cx="787401" cy="787401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2137540" y="8924439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711200"/>
                </a:moveTo>
                <a:lnTo>
                  <a:pt x="307347" y="707954"/>
                </a:lnTo>
                <a:lnTo>
                  <a:pt x="261067" y="698498"/>
                </a:lnTo>
                <a:lnTo>
                  <a:pt x="217184" y="683255"/>
                </a:lnTo>
                <a:lnTo>
                  <a:pt x="176121" y="662650"/>
                </a:lnTo>
                <a:lnTo>
                  <a:pt x="138303" y="637106"/>
                </a:lnTo>
                <a:lnTo>
                  <a:pt x="104152" y="607047"/>
                </a:lnTo>
                <a:lnTo>
                  <a:pt x="74093" y="572896"/>
                </a:lnTo>
                <a:lnTo>
                  <a:pt x="48549" y="535078"/>
                </a:lnTo>
                <a:lnTo>
                  <a:pt x="27944" y="494015"/>
                </a:lnTo>
                <a:lnTo>
                  <a:pt x="12702" y="450132"/>
                </a:lnTo>
                <a:lnTo>
                  <a:pt x="3246" y="403853"/>
                </a:lnTo>
                <a:lnTo>
                  <a:pt x="0" y="355600"/>
                </a:lnTo>
                <a:lnTo>
                  <a:pt x="3246" y="307347"/>
                </a:lnTo>
                <a:lnTo>
                  <a:pt x="12702" y="261067"/>
                </a:lnTo>
                <a:lnTo>
                  <a:pt x="27944" y="217184"/>
                </a:lnTo>
                <a:lnTo>
                  <a:pt x="48549" y="176121"/>
                </a:lnTo>
                <a:lnTo>
                  <a:pt x="74093" y="138303"/>
                </a:lnTo>
                <a:lnTo>
                  <a:pt x="104152" y="104152"/>
                </a:lnTo>
                <a:lnTo>
                  <a:pt x="138303" y="74093"/>
                </a:lnTo>
                <a:lnTo>
                  <a:pt x="176121" y="48549"/>
                </a:lnTo>
                <a:lnTo>
                  <a:pt x="217184" y="27944"/>
                </a:lnTo>
                <a:lnTo>
                  <a:pt x="261067" y="12702"/>
                </a:lnTo>
                <a:lnTo>
                  <a:pt x="307347" y="3246"/>
                </a:lnTo>
                <a:lnTo>
                  <a:pt x="355600" y="0"/>
                </a:lnTo>
                <a:lnTo>
                  <a:pt x="402341" y="3083"/>
                </a:lnTo>
                <a:lnTo>
                  <a:pt x="447887" y="12183"/>
                </a:lnTo>
                <a:lnTo>
                  <a:pt x="491682" y="27068"/>
                </a:lnTo>
                <a:lnTo>
                  <a:pt x="533176" y="47511"/>
                </a:lnTo>
                <a:lnTo>
                  <a:pt x="571815" y="73282"/>
                </a:lnTo>
                <a:lnTo>
                  <a:pt x="607047" y="104152"/>
                </a:lnTo>
                <a:lnTo>
                  <a:pt x="637918" y="139384"/>
                </a:lnTo>
                <a:lnTo>
                  <a:pt x="663689" y="178023"/>
                </a:lnTo>
                <a:lnTo>
                  <a:pt x="684132" y="219517"/>
                </a:lnTo>
                <a:lnTo>
                  <a:pt x="699017" y="263313"/>
                </a:lnTo>
                <a:lnTo>
                  <a:pt x="708116" y="308858"/>
                </a:lnTo>
                <a:lnTo>
                  <a:pt x="711200" y="355600"/>
                </a:lnTo>
                <a:lnTo>
                  <a:pt x="707954" y="403853"/>
                </a:lnTo>
                <a:lnTo>
                  <a:pt x="698498" y="450132"/>
                </a:lnTo>
                <a:lnTo>
                  <a:pt x="683255" y="494015"/>
                </a:lnTo>
                <a:lnTo>
                  <a:pt x="662650" y="535078"/>
                </a:lnTo>
                <a:lnTo>
                  <a:pt x="637106" y="572896"/>
                </a:lnTo>
                <a:lnTo>
                  <a:pt x="607047" y="607047"/>
                </a:lnTo>
                <a:lnTo>
                  <a:pt x="572896" y="637106"/>
                </a:lnTo>
                <a:lnTo>
                  <a:pt x="535078" y="662650"/>
                </a:lnTo>
                <a:lnTo>
                  <a:pt x="494015" y="683255"/>
                </a:lnTo>
                <a:lnTo>
                  <a:pt x="450132" y="698498"/>
                </a:lnTo>
                <a:lnTo>
                  <a:pt x="403853" y="707954"/>
                </a:lnTo>
                <a:lnTo>
                  <a:pt x="355600" y="711200"/>
                </a:lnTo>
                <a:close/>
              </a:path>
            </a:pathLst>
          </a:custGeom>
          <a:solidFill>
            <a:srgbClr val="DE1F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91238" y="0"/>
            <a:ext cx="396769" cy="2221209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329338" y="0"/>
            <a:ext cx="320675" cy="2159000"/>
          </a:xfrm>
          <a:custGeom>
            <a:avLst/>
            <a:gdLst/>
            <a:ahLst/>
            <a:cxnLst/>
            <a:rect l="l" t="t" r="r" b="b"/>
            <a:pathLst>
              <a:path w="320675" h="2159000">
                <a:moveTo>
                  <a:pt x="320568" y="2159000"/>
                </a:moveTo>
                <a:lnTo>
                  <a:pt x="0" y="2159000"/>
                </a:lnTo>
                <a:lnTo>
                  <a:pt x="0" y="0"/>
                </a:lnTo>
                <a:lnTo>
                  <a:pt x="320568" y="0"/>
                </a:lnTo>
                <a:lnTo>
                  <a:pt x="320568" y="2159000"/>
                </a:lnTo>
                <a:close/>
              </a:path>
            </a:pathLst>
          </a:custGeom>
          <a:solidFill>
            <a:srgbClr val="DE1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90841" y="4345813"/>
            <a:ext cx="4823117" cy="1000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400" b="0" i="0">
                <a:solidFill>
                  <a:srgbClr val="C63024"/>
                </a:solidFill>
                <a:latin typeface="MS PGothic"/>
                <a:cs typeface="MS P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7138" y="2797011"/>
            <a:ext cx="12121515" cy="5722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2313788" y="9151065"/>
            <a:ext cx="358775" cy="3219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docs.google.com/spreadsheets/d/1WVs44nGljtgVIS-51dTnmnh3a58fsEKInfhQWX4KAyw/edit#gid%3D391080561" TargetMode="External"/><Relationship Id="rId3" Type="http://schemas.openxmlformats.org/officeDocument/2006/relationships/image" Target="../media/image6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0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Relationship Id="rId4" Type="http://schemas.openxmlformats.org/officeDocument/2006/relationships/image" Target="../media/image37.jpg"/><Relationship Id="rId5" Type="http://schemas.openxmlformats.org/officeDocument/2006/relationships/image" Target="../media/image38.jp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004800" cy="9753600"/>
            <a:chOff x="0" y="0"/>
            <a:chExt cx="13004800" cy="9753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004799" cy="9753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190175"/>
              <a:ext cx="13004799" cy="272845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4192129"/>
              <a:ext cx="13004800" cy="2423795"/>
            </a:xfrm>
            <a:custGeom>
              <a:avLst/>
              <a:gdLst/>
              <a:ahLst/>
              <a:cxnLst/>
              <a:rect l="l" t="t" r="r" b="b"/>
              <a:pathLst>
                <a:path w="13004800" h="2423795">
                  <a:moveTo>
                    <a:pt x="0" y="2423656"/>
                  </a:moveTo>
                  <a:lnTo>
                    <a:pt x="0" y="0"/>
                  </a:lnTo>
                  <a:lnTo>
                    <a:pt x="13004799" y="0"/>
                  </a:lnTo>
                  <a:lnTo>
                    <a:pt x="13004799" y="2423656"/>
                  </a:lnTo>
                  <a:lnTo>
                    <a:pt x="0" y="2423656"/>
                  </a:lnTo>
                  <a:close/>
                </a:path>
              </a:pathLst>
            </a:custGeom>
            <a:solidFill>
              <a:srgbClr val="FFFFFF">
                <a:alpha val="8548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412782" y="4872970"/>
            <a:ext cx="417957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10">
                <a:solidFill>
                  <a:srgbClr val="C63024"/>
                </a:solidFill>
                <a:latin typeface="Arial MT"/>
                <a:cs typeface="Arial MT"/>
              </a:rPr>
              <a:t>I</a:t>
            </a:r>
            <a:r>
              <a:rPr dirty="0" sz="6400" spc="5">
                <a:solidFill>
                  <a:srgbClr val="C63024"/>
                </a:solidFill>
                <a:latin typeface="Arial MT"/>
                <a:cs typeface="Arial MT"/>
              </a:rPr>
              <a:t>T</a:t>
            </a:r>
            <a:r>
              <a:rPr dirty="0" sz="6400">
                <a:solidFill>
                  <a:srgbClr val="C63024"/>
                </a:solidFill>
                <a:latin typeface="MS PGothic"/>
                <a:cs typeface="MS PGothic"/>
              </a:rPr>
              <a:t>日本</a:t>
            </a:r>
            <a:r>
              <a:rPr dirty="0" sz="6400" spc="-5">
                <a:solidFill>
                  <a:srgbClr val="C63024"/>
                </a:solidFill>
                <a:latin typeface="MS PGothic"/>
                <a:cs typeface="MS PGothic"/>
              </a:rPr>
              <a:t>語</a:t>
            </a:r>
            <a:r>
              <a:rPr dirty="0" sz="6400" spc="-5">
                <a:solidFill>
                  <a:srgbClr val="C63024"/>
                </a:solidFill>
                <a:latin typeface="Arial MT"/>
                <a:cs typeface="Arial MT"/>
              </a:rPr>
              <a:t>(2)</a:t>
            </a:r>
            <a:endParaRPr sz="6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70000" y="7260956"/>
            <a:ext cx="10464800" cy="1882139"/>
          </a:xfrm>
          <a:prstGeom prst="rect">
            <a:avLst/>
          </a:prstGeom>
          <a:solidFill>
            <a:srgbClr val="FFFFFF">
              <a:alpha val="85488"/>
            </a:srgbClr>
          </a:solidFill>
        </p:spPr>
        <p:txBody>
          <a:bodyPr wrap="square" lIns="0" tIns="25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6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3200" spc="-5">
                <a:latin typeface="Arial MT"/>
                <a:cs typeface="Arial MT"/>
              </a:rPr>
              <a:t>03</a:t>
            </a:r>
            <a:r>
              <a:rPr dirty="0" sz="3200" spc="-35">
                <a:latin typeface="Arial MT"/>
                <a:cs typeface="Arial MT"/>
              </a:rPr>
              <a:t> </a:t>
            </a:r>
            <a:r>
              <a:rPr dirty="0" sz="3200">
                <a:latin typeface="MS PGothic"/>
                <a:cs typeface="MS PGothic"/>
              </a:rPr>
              <a:t>事前学習</a:t>
            </a:r>
            <a:r>
              <a:rPr dirty="0" sz="3200" spc="-120">
                <a:latin typeface="MS PGothic"/>
                <a:cs typeface="MS PGothic"/>
              </a:rPr>
              <a:t> </a:t>
            </a:r>
            <a:r>
              <a:rPr dirty="0" sz="3200" spc="-320">
                <a:latin typeface="MS PGothic"/>
                <a:cs typeface="MS PGothic"/>
              </a:rPr>
              <a:t>目的</a:t>
            </a:r>
            <a:r>
              <a:rPr dirty="0" sz="3200" spc="-160">
                <a:latin typeface="MS PGothic"/>
                <a:cs typeface="MS PGothic"/>
              </a:rPr>
              <a:t>・</a:t>
            </a:r>
            <a:r>
              <a:rPr dirty="0" sz="3200" spc="-320">
                <a:latin typeface="MS PGothic"/>
                <a:cs typeface="MS PGothic"/>
              </a:rPr>
              <a:t>目標</a:t>
            </a:r>
            <a:endParaRPr sz="3200">
              <a:latin typeface="MS PGothic"/>
              <a:cs typeface="MS P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09836" y="9127004"/>
            <a:ext cx="16700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4925" y="547221"/>
            <a:ext cx="389890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目的と目標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11333" y="4072773"/>
            <a:ext cx="7267575" cy="2616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52270" marR="5080" indent="-1640205">
              <a:lnSpc>
                <a:spcPct val="132800"/>
              </a:lnSpc>
              <a:spcBef>
                <a:spcPts val="100"/>
              </a:spcBef>
            </a:pPr>
            <a:r>
              <a:rPr dirty="0" sz="6400">
                <a:latin typeface="MS PGothic"/>
                <a:cs typeface="MS PGothic"/>
              </a:rPr>
              <a:t>違いはなんでしょう？ </a:t>
            </a:r>
            <a:r>
              <a:rPr dirty="0" sz="6400">
                <a:solidFill>
                  <a:srgbClr val="C82506"/>
                </a:solidFill>
                <a:latin typeface="MS PGothic"/>
                <a:cs typeface="MS PGothic"/>
              </a:rPr>
              <a:t>字が違う？</a:t>
            </a:r>
            <a:endParaRPr sz="6400">
              <a:latin typeface="MS PGothic"/>
              <a:cs typeface="MS PGothic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637632" y="2318125"/>
            <a:ext cx="3834129" cy="1514475"/>
            <a:chOff x="1637632" y="2318125"/>
            <a:chExt cx="3834129" cy="15144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7632" y="2318125"/>
              <a:ext cx="3833700" cy="15141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5732" y="2330825"/>
              <a:ext cx="3757499" cy="1437899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7533489" y="2318125"/>
            <a:ext cx="3834129" cy="1514475"/>
            <a:chOff x="7533489" y="2318125"/>
            <a:chExt cx="3834129" cy="151447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33489" y="2318125"/>
              <a:ext cx="3833700" cy="15141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71589" y="2330825"/>
              <a:ext cx="3757499" cy="143789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589432" y="2630675"/>
            <a:ext cx="7826375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08040" algn="l"/>
              </a:tabLst>
            </a:pPr>
            <a:r>
              <a:rPr dirty="0" sz="5000">
                <a:solidFill>
                  <a:srgbClr val="FFFFFF"/>
                </a:solidFill>
                <a:latin typeface="MS PGothic"/>
                <a:cs typeface="MS PGothic"/>
              </a:rPr>
              <a:t>目的？	目標？</a:t>
            </a:r>
            <a:endParaRPr sz="5000">
              <a:latin typeface="MS PGothic"/>
              <a:cs typeface="MS P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81725" y="2846326"/>
            <a:ext cx="4318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latin typeface="Arial MT"/>
                <a:cs typeface="Arial MT"/>
              </a:rPr>
              <a:t>or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71500" y="7039099"/>
            <a:ext cx="10385425" cy="2016125"/>
          </a:xfrm>
          <a:prstGeom prst="rect">
            <a:avLst/>
          </a:prstGeom>
          <a:solidFill>
            <a:srgbClr val="C82506"/>
          </a:solidFill>
        </p:spPr>
        <p:txBody>
          <a:bodyPr wrap="square" lIns="0" tIns="3810" rIns="0" bIns="0" rtlCol="0" vert="horz">
            <a:spAutoFit/>
          </a:bodyPr>
          <a:lstStyle/>
          <a:p>
            <a:pPr algn="ctr">
              <a:lnSpc>
                <a:spcPts val="7665"/>
              </a:lnSpc>
              <a:spcBef>
                <a:spcPts val="30"/>
              </a:spcBef>
            </a:pPr>
            <a:r>
              <a:rPr dirty="0" sz="6400" spc="-10">
                <a:solidFill>
                  <a:srgbClr val="FFFFFF"/>
                </a:solidFill>
                <a:latin typeface="MS PGothic"/>
                <a:cs typeface="MS PGothic"/>
              </a:rPr>
              <a:t>それもあるけど</a:t>
            </a:r>
            <a:endParaRPr sz="6400">
              <a:latin typeface="MS PGothic"/>
              <a:cs typeface="MS PGothic"/>
            </a:endParaRPr>
          </a:p>
          <a:p>
            <a:pPr algn="ctr">
              <a:lnSpc>
                <a:spcPts val="7665"/>
              </a:lnSpc>
            </a:pPr>
            <a:r>
              <a:rPr dirty="0" sz="6400" spc="-5">
                <a:solidFill>
                  <a:srgbClr val="FFFFFF"/>
                </a:solidFill>
                <a:latin typeface="MS PGothic"/>
                <a:cs typeface="MS PGothic"/>
              </a:rPr>
              <a:t>もう少し考えてみましょう</a:t>
            </a:r>
            <a:endParaRPr sz="6400">
              <a:latin typeface="MS PGothic"/>
              <a:cs typeface="MS P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4925" y="547185"/>
            <a:ext cx="389890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目的と目標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65225" y="8127038"/>
            <a:ext cx="7459345" cy="381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000"/>
              </a:lnSpc>
            </a:pPr>
            <a:r>
              <a:rPr dirty="0" sz="3000">
                <a:latin typeface="MS PGothic"/>
                <a:cs typeface="MS PGothic"/>
              </a:rPr>
              <a:t>プロのサッカー選手になるには、練習！練習！</a:t>
            </a:r>
            <a:endParaRPr sz="3000">
              <a:latin typeface="MS PGothic"/>
              <a:cs typeface="MS P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89025" y="3105900"/>
            <a:ext cx="7600315" cy="4260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315"/>
              </a:lnSpc>
            </a:pPr>
            <a:r>
              <a:rPr dirty="0" sz="3000">
                <a:latin typeface="MS PGothic"/>
                <a:cs typeface="MS PGothic"/>
              </a:rPr>
              <a:t>日本の会社に入るために、</a:t>
            </a:r>
            <a:r>
              <a:rPr dirty="0" sz="3000">
                <a:latin typeface="Arial MT"/>
                <a:cs typeface="Arial MT"/>
              </a:rPr>
              <a:t>JLPT</a:t>
            </a:r>
            <a:r>
              <a:rPr dirty="0" sz="3000" spc="-155">
                <a:latin typeface="Arial MT"/>
                <a:cs typeface="Arial MT"/>
              </a:rPr>
              <a:t> </a:t>
            </a:r>
            <a:r>
              <a:rPr dirty="0" sz="3000" spc="-5">
                <a:latin typeface="Arial MT"/>
                <a:cs typeface="Arial MT"/>
              </a:rPr>
              <a:t>N2</a:t>
            </a:r>
            <a:r>
              <a:rPr dirty="0" sz="3000" spc="-5">
                <a:latin typeface="MS PGothic"/>
                <a:cs typeface="MS PGothic"/>
              </a:rPr>
              <a:t>に合格する</a:t>
            </a:r>
            <a:endParaRPr sz="3000">
              <a:latin typeface="MS PGothic"/>
              <a:cs typeface="MS P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9999" y="2000724"/>
            <a:ext cx="1880870" cy="677545"/>
          </a:xfrm>
          <a:prstGeom prst="rect">
            <a:avLst/>
          </a:prstGeom>
          <a:solidFill>
            <a:srgbClr val="C82506"/>
          </a:solidFill>
        </p:spPr>
        <p:txBody>
          <a:bodyPr wrap="square" lIns="0" tIns="78105" rIns="0" bIns="0" rtlCol="0" vert="horz">
            <a:spAutoFit/>
          </a:bodyPr>
          <a:lstStyle/>
          <a:p>
            <a:pPr marL="534035">
              <a:lnSpc>
                <a:spcPct val="100000"/>
              </a:lnSpc>
              <a:spcBef>
                <a:spcPts val="615"/>
              </a:spcBef>
            </a:pPr>
            <a:r>
              <a:rPr dirty="0" sz="3200">
                <a:solidFill>
                  <a:srgbClr val="FFFFFF"/>
                </a:solidFill>
                <a:latin typeface="MS PGothic"/>
                <a:cs typeface="MS PGothic"/>
              </a:rPr>
              <a:t>目的</a:t>
            </a:r>
            <a:endParaRPr sz="3200">
              <a:latin typeface="MS PGothic"/>
              <a:cs typeface="MS P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85600" y="2000724"/>
            <a:ext cx="1880870" cy="677545"/>
          </a:xfrm>
          <a:prstGeom prst="rect">
            <a:avLst/>
          </a:prstGeom>
          <a:solidFill>
            <a:srgbClr val="C82506"/>
          </a:solidFill>
        </p:spPr>
        <p:txBody>
          <a:bodyPr wrap="square" lIns="0" tIns="78105" rIns="0" bIns="0" rtlCol="0" vert="horz">
            <a:spAutoFit/>
          </a:bodyPr>
          <a:lstStyle/>
          <a:p>
            <a:pPr marL="534035">
              <a:lnSpc>
                <a:spcPct val="100000"/>
              </a:lnSpc>
              <a:spcBef>
                <a:spcPts val="615"/>
              </a:spcBef>
            </a:pPr>
            <a:r>
              <a:rPr dirty="0" sz="3200">
                <a:solidFill>
                  <a:srgbClr val="FFFFFF"/>
                </a:solidFill>
                <a:latin typeface="MS PGothic"/>
                <a:cs typeface="MS PGothic"/>
              </a:rPr>
              <a:t>目標</a:t>
            </a:r>
            <a:endParaRPr sz="3200">
              <a:latin typeface="MS PGothic"/>
              <a:cs typeface="MS P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61325" y="2073809"/>
            <a:ext cx="137731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>
                <a:latin typeface="MS PGothic"/>
                <a:cs typeface="MS PGothic"/>
              </a:rPr>
              <a:t>どっち？</a:t>
            </a:r>
            <a:endParaRPr sz="3000">
              <a:latin typeface="MS PGothic"/>
              <a:cs typeface="MS P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9025" y="6536401"/>
            <a:ext cx="4492625" cy="4260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315"/>
              </a:lnSpc>
            </a:pPr>
            <a:r>
              <a:rPr dirty="0" sz="3000">
                <a:latin typeface="MS PGothic"/>
                <a:cs typeface="MS PGothic"/>
              </a:rPr>
              <a:t>やせるために、毎日</a:t>
            </a:r>
            <a:r>
              <a:rPr dirty="0" sz="3000">
                <a:latin typeface="Arial MT"/>
                <a:cs typeface="Arial MT"/>
              </a:rPr>
              <a:t>1</a:t>
            </a:r>
            <a:r>
              <a:rPr dirty="0" sz="3000">
                <a:latin typeface="MS PGothic"/>
                <a:cs typeface="MS PGothic"/>
              </a:rPr>
              <a:t>㎞走る</a:t>
            </a:r>
            <a:endParaRPr sz="3000">
              <a:latin typeface="MS PGothic"/>
              <a:cs typeface="MS P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9025" y="4691788"/>
            <a:ext cx="6855459" cy="381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000"/>
              </a:lnSpc>
            </a:pPr>
            <a:r>
              <a:rPr dirty="0" sz="3000">
                <a:latin typeface="MS PGothic"/>
                <a:cs typeface="MS PGothic"/>
              </a:rPr>
              <a:t>日本の大学を卒業して、日本の会社に入る</a:t>
            </a:r>
            <a:endParaRPr sz="3000">
              <a:latin typeface="MS PGothic"/>
              <a:cs typeface="MS P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93800" y="3003699"/>
            <a:ext cx="9217660" cy="647065"/>
          </a:xfrm>
          <a:custGeom>
            <a:avLst/>
            <a:gdLst/>
            <a:ahLst/>
            <a:cxnLst/>
            <a:rect l="l" t="t" r="r" b="b"/>
            <a:pathLst>
              <a:path w="9217660" h="647064">
                <a:moveTo>
                  <a:pt x="9217499" y="646499"/>
                </a:moveTo>
                <a:lnTo>
                  <a:pt x="0" y="646499"/>
                </a:lnTo>
                <a:lnTo>
                  <a:pt x="0" y="0"/>
                </a:lnTo>
                <a:lnTo>
                  <a:pt x="9217499" y="0"/>
                </a:lnTo>
                <a:lnTo>
                  <a:pt x="9217499" y="646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885825" y="3061485"/>
            <a:ext cx="3380104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◼"/>
              <a:tabLst>
                <a:tab pos="393065" algn="l"/>
                <a:tab pos="393700" algn="l"/>
              </a:tabLst>
            </a:pPr>
            <a:r>
              <a:rPr dirty="0" sz="3000">
                <a:latin typeface="MS PGothic"/>
                <a:cs typeface="MS PGothic"/>
              </a:rPr>
              <a:t>日本の会社に入る</a:t>
            </a:r>
            <a:endParaRPr sz="3000">
              <a:latin typeface="MS PGothic"/>
              <a:cs typeface="MS P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34149" y="3028785"/>
            <a:ext cx="331597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latin typeface="Arial MT"/>
                <a:cs typeface="Arial MT"/>
              </a:rPr>
              <a:t>JLPT</a:t>
            </a:r>
            <a:r>
              <a:rPr dirty="0" sz="3000" spc="-145">
                <a:latin typeface="Arial MT"/>
                <a:cs typeface="Arial MT"/>
              </a:rPr>
              <a:t> </a:t>
            </a:r>
            <a:r>
              <a:rPr dirty="0" sz="3000" spc="-5">
                <a:latin typeface="Arial MT"/>
                <a:cs typeface="Arial MT"/>
              </a:rPr>
              <a:t>N2</a:t>
            </a:r>
            <a:r>
              <a:rPr dirty="0" sz="3000" spc="-5">
                <a:latin typeface="MS PGothic"/>
                <a:cs typeface="MS PGothic"/>
              </a:rPr>
              <a:t>に合格する</a:t>
            </a:r>
            <a:endParaRPr sz="3000">
              <a:latin typeface="MS PGothic"/>
              <a:cs typeface="MS P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734449" y="3701324"/>
            <a:ext cx="1880870" cy="677545"/>
          </a:xfrm>
          <a:custGeom>
            <a:avLst/>
            <a:gdLst/>
            <a:ahLst/>
            <a:cxnLst/>
            <a:rect l="l" t="t" r="r" b="b"/>
            <a:pathLst>
              <a:path w="1880870" h="677545">
                <a:moveTo>
                  <a:pt x="1880699" y="677099"/>
                </a:moveTo>
                <a:lnTo>
                  <a:pt x="0" y="677099"/>
                </a:lnTo>
                <a:lnTo>
                  <a:pt x="0" y="0"/>
                </a:lnTo>
                <a:lnTo>
                  <a:pt x="1880699" y="0"/>
                </a:lnTo>
                <a:lnTo>
                  <a:pt x="1880699" y="677099"/>
                </a:lnTo>
                <a:close/>
              </a:path>
            </a:pathLst>
          </a:custGeom>
          <a:solidFill>
            <a:srgbClr val="C8250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734449" y="3767078"/>
            <a:ext cx="188087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FFFFFF"/>
                </a:solidFill>
                <a:latin typeface="MS PGothic"/>
                <a:cs typeface="MS PGothic"/>
              </a:rPr>
              <a:t>？</a:t>
            </a:r>
            <a:endParaRPr sz="3200">
              <a:latin typeface="MS PGothic"/>
              <a:cs typeface="MS P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83049" y="3653925"/>
            <a:ext cx="1880870" cy="677545"/>
          </a:xfrm>
          <a:prstGeom prst="rect">
            <a:avLst/>
          </a:prstGeom>
          <a:solidFill>
            <a:srgbClr val="C82506"/>
          </a:solidFill>
        </p:spPr>
        <p:txBody>
          <a:bodyPr wrap="square" lIns="0" tIns="7810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15"/>
              </a:spcBef>
            </a:pPr>
            <a:r>
              <a:rPr dirty="0" sz="3200">
                <a:solidFill>
                  <a:srgbClr val="FFFFFF"/>
                </a:solidFill>
                <a:latin typeface="MS PGothic"/>
                <a:cs typeface="MS PGothic"/>
              </a:rPr>
              <a:t>？</a:t>
            </a:r>
            <a:endParaRPr sz="3200">
              <a:latin typeface="MS PGothic"/>
              <a:cs typeface="MS PGothic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93800" y="4661849"/>
            <a:ext cx="8104505" cy="647065"/>
          </a:xfrm>
          <a:custGeom>
            <a:avLst/>
            <a:gdLst/>
            <a:ahLst/>
            <a:cxnLst/>
            <a:rect l="l" t="t" r="r" b="b"/>
            <a:pathLst>
              <a:path w="8104505" h="647064">
                <a:moveTo>
                  <a:pt x="8103899" y="646499"/>
                </a:moveTo>
                <a:lnTo>
                  <a:pt x="0" y="646499"/>
                </a:lnTo>
                <a:lnTo>
                  <a:pt x="0" y="0"/>
                </a:lnTo>
                <a:lnTo>
                  <a:pt x="8103899" y="0"/>
                </a:lnTo>
                <a:lnTo>
                  <a:pt x="8103899" y="646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873125" y="4719635"/>
            <a:ext cx="342519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06400" indent="-381000">
              <a:lnSpc>
                <a:spcPct val="100000"/>
              </a:lnSpc>
              <a:spcBef>
                <a:spcPts val="100"/>
              </a:spcBef>
              <a:buChar char="◼"/>
              <a:tabLst>
                <a:tab pos="405765" algn="l"/>
                <a:tab pos="406400" algn="l"/>
              </a:tabLst>
            </a:pPr>
            <a:r>
              <a:rPr dirty="0" sz="3000">
                <a:latin typeface="MS PGothic"/>
                <a:cs typeface="MS PGothic"/>
              </a:rPr>
              <a:t>日本の大学を卒業</a:t>
            </a:r>
            <a:endParaRPr sz="3000">
              <a:latin typeface="MS PGothic"/>
              <a:cs typeface="MS P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48925" y="4734022"/>
            <a:ext cx="299910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latin typeface="MS PGothic"/>
                <a:cs typeface="MS PGothic"/>
              </a:rPr>
              <a:t>日本の会社に入る</a:t>
            </a:r>
            <a:endParaRPr sz="3000">
              <a:latin typeface="MS PGothic"/>
              <a:cs typeface="MS P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83049" y="5476025"/>
            <a:ext cx="1880870" cy="677545"/>
          </a:xfrm>
          <a:prstGeom prst="rect">
            <a:avLst/>
          </a:prstGeom>
          <a:solidFill>
            <a:srgbClr val="C82506"/>
          </a:solidFill>
        </p:spPr>
        <p:txBody>
          <a:bodyPr wrap="square" lIns="0" tIns="7810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15"/>
              </a:spcBef>
            </a:pPr>
            <a:r>
              <a:rPr dirty="0" sz="3200">
                <a:solidFill>
                  <a:srgbClr val="FFFFFF"/>
                </a:solidFill>
                <a:latin typeface="MS PGothic"/>
                <a:cs typeface="MS PGothic"/>
              </a:rPr>
              <a:t>？</a:t>
            </a:r>
            <a:endParaRPr sz="3200">
              <a:latin typeface="MS PGothic"/>
              <a:cs typeface="MS P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21149" y="5428187"/>
            <a:ext cx="1880870" cy="677545"/>
          </a:xfrm>
          <a:prstGeom prst="rect">
            <a:avLst/>
          </a:prstGeom>
          <a:solidFill>
            <a:srgbClr val="C82506"/>
          </a:solidFill>
        </p:spPr>
        <p:txBody>
          <a:bodyPr wrap="square" lIns="0" tIns="7810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15"/>
              </a:spcBef>
            </a:pPr>
            <a:r>
              <a:rPr dirty="0" sz="3200">
                <a:solidFill>
                  <a:srgbClr val="FFFFFF"/>
                </a:solidFill>
                <a:latin typeface="MS PGothic"/>
                <a:cs typeface="MS PGothic"/>
              </a:rPr>
              <a:t>？</a:t>
            </a:r>
            <a:endParaRPr sz="3200">
              <a:latin typeface="MS PGothic"/>
              <a:cs typeface="MS PGothic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86977" y="6430400"/>
            <a:ext cx="8013700" cy="647065"/>
          </a:xfrm>
          <a:custGeom>
            <a:avLst/>
            <a:gdLst/>
            <a:ahLst/>
            <a:cxnLst/>
            <a:rect l="l" t="t" r="r" b="b"/>
            <a:pathLst>
              <a:path w="8013700" h="647065">
                <a:moveTo>
                  <a:pt x="8013600" y="646499"/>
                </a:moveTo>
                <a:lnTo>
                  <a:pt x="0" y="646499"/>
                </a:lnTo>
                <a:lnTo>
                  <a:pt x="0" y="0"/>
                </a:lnTo>
                <a:lnTo>
                  <a:pt x="8013600" y="0"/>
                </a:lnTo>
                <a:lnTo>
                  <a:pt x="8013600" y="646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885825" y="6488184"/>
            <a:ext cx="149098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6715" indent="-374650">
              <a:lnSpc>
                <a:spcPct val="100000"/>
              </a:lnSpc>
              <a:spcBef>
                <a:spcPts val="100"/>
              </a:spcBef>
              <a:buChar char="◼"/>
              <a:tabLst>
                <a:tab pos="386715" algn="l"/>
                <a:tab pos="387350" algn="l"/>
              </a:tabLst>
            </a:pPr>
            <a:r>
              <a:rPr dirty="0" sz="3000">
                <a:latin typeface="MS PGothic"/>
                <a:cs typeface="MS PGothic"/>
              </a:rPr>
              <a:t>やせる</a:t>
            </a:r>
            <a:endParaRPr sz="3000">
              <a:latin typeface="MS PGothic"/>
              <a:cs typeface="MS PGoth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234441" y="6533635"/>
            <a:ext cx="209042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latin typeface="MS PGothic"/>
                <a:cs typeface="MS PGothic"/>
              </a:rPr>
              <a:t>毎日</a:t>
            </a:r>
            <a:r>
              <a:rPr dirty="0" sz="3000">
                <a:latin typeface="Arial MT"/>
                <a:cs typeface="Arial MT"/>
              </a:rPr>
              <a:t>1</a:t>
            </a:r>
            <a:r>
              <a:rPr dirty="0" sz="3000">
                <a:latin typeface="MS PGothic"/>
                <a:cs typeface="MS PGothic"/>
              </a:rPr>
              <a:t>㎞走る</a:t>
            </a:r>
            <a:endParaRPr sz="3000">
              <a:latin typeface="MS PGothic"/>
              <a:cs typeface="MS PGothic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734449" y="7130325"/>
            <a:ext cx="1880870" cy="677545"/>
          </a:xfrm>
          <a:custGeom>
            <a:avLst/>
            <a:gdLst/>
            <a:ahLst/>
            <a:cxnLst/>
            <a:rect l="l" t="t" r="r" b="b"/>
            <a:pathLst>
              <a:path w="1880870" h="677545">
                <a:moveTo>
                  <a:pt x="1880699" y="677099"/>
                </a:moveTo>
                <a:lnTo>
                  <a:pt x="0" y="677099"/>
                </a:lnTo>
                <a:lnTo>
                  <a:pt x="0" y="0"/>
                </a:lnTo>
                <a:lnTo>
                  <a:pt x="1880699" y="0"/>
                </a:lnTo>
                <a:lnTo>
                  <a:pt x="1880699" y="677099"/>
                </a:lnTo>
                <a:close/>
              </a:path>
            </a:pathLst>
          </a:custGeom>
          <a:solidFill>
            <a:srgbClr val="C8250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734449" y="7196079"/>
            <a:ext cx="188087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FFFFFF"/>
                </a:solidFill>
                <a:latin typeface="MS PGothic"/>
                <a:cs typeface="MS PGothic"/>
              </a:rPr>
              <a:t>？</a:t>
            </a:r>
            <a:endParaRPr sz="3200">
              <a:latin typeface="MS PGothic"/>
              <a:cs typeface="MS PGothic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983049" y="7082925"/>
            <a:ext cx="1880870" cy="677545"/>
          </a:xfrm>
          <a:custGeom>
            <a:avLst/>
            <a:gdLst/>
            <a:ahLst/>
            <a:cxnLst/>
            <a:rect l="l" t="t" r="r" b="b"/>
            <a:pathLst>
              <a:path w="1880870" h="677545">
                <a:moveTo>
                  <a:pt x="1880699" y="677099"/>
                </a:moveTo>
                <a:lnTo>
                  <a:pt x="0" y="677099"/>
                </a:lnTo>
                <a:lnTo>
                  <a:pt x="0" y="0"/>
                </a:lnTo>
                <a:lnTo>
                  <a:pt x="1880699" y="0"/>
                </a:lnTo>
                <a:lnTo>
                  <a:pt x="1880699" y="677099"/>
                </a:lnTo>
                <a:close/>
              </a:path>
            </a:pathLst>
          </a:custGeom>
          <a:solidFill>
            <a:srgbClr val="C8250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6983049" y="7148679"/>
            <a:ext cx="188087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FFFFFF"/>
                </a:solidFill>
                <a:latin typeface="MS PGothic"/>
                <a:cs typeface="MS PGothic"/>
              </a:rPr>
              <a:t>？</a:t>
            </a:r>
            <a:endParaRPr sz="3200">
              <a:latin typeface="MS PGothic"/>
              <a:cs typeface="MS PGothic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69987" y="8005800"/>
            <a:ext cx="8949690" cy="647065"/>
          </a:xfrm>
          <a:custGeom>
            <a:avLst/>
            <a:gdLst/>
            <a:ahLst/>
            <a:cxnLst/>
            <a:rect l="l" t="t" r="r" b="b"/>
            <a:pathLst>
              <a:path w="8949690" h="647065">
                <a:moveTo>
                  <a:pt x="8949601" y="0"/>
                </a:moveTo>
                <a:lnTo>
                  <a:pt x="0" y="0"/>
                </a:lnTo>
                <a:lnTo>
                  <a:pt x="0" y="601129"/>
                </a:lnTo>
                <a:lnTo>
                  <a:pt x="0" y="646493"/>
                </a:lnTo>
                <a:lnTo>
                  <a:pt x="8949601" y="646493"/>
                </a:lnTo>
                <a:lnTo>
                  <a:pt x="8949601" y="601129"/>
                </a:lnTo>
                <a:lnTo>
                  <a:pt x="89496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962025" y="8063573"/>
            <a:ext cx="458343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◼"/>
              <a:tabLst>
                <a:tab pos="393065" algn="l"/>
                <a:tab pos="393700" algn="l"/>
              </a:tabLst>
            </a:pPr>
            <a:r>
              <a:rPr dirty="0" sz="3000" spc="-5">
                <a:latin typeface="MS PGothic"/>
                <a:cs typeface="MS PGothic"/>
              </a:rPr>
              <a:t>プロのサッカー選手になる</a:t>
            </a:r>
            <a:endParaRPr sz="3000">
              <a:latin typeface="MS PGothic"/>
              <a:cs typeface="MS PGothic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12</a:t>
            </a:fld>
          </a:p>
        </p:txBody>
      </p:sp>
      <p:sp>
        <p:nvSpPr>
          <p:cNvPr id="30" name="object 30"/>
          <p:cNvSpPr txBox="1"/>
          <p:nvPr/>
        </p:nvSpPr>
        <p:spPr>
          <a:xfrm>
            <a:off x="6395531" y="8108610"/>
            <a:ext cx="180848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latin typeface="MS PGothic"/>
                <a:cs typeface="MS PGothic"/>
              </a:rPr>
              <a:t>練習をする</a:t>
            </a:r>
            <a:endParaRPr sz="3000">
              <a:latin typeface="MS PGothic"/>
              <a:cs typeface="MS PGothic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734449" y="8654325"/>
            <a:ext cx="1880870" cy="677545"/>
          </a:xfrm>
          <a:prstGeom prst="rect">
            <a:avLst/>
          </a:prstGeom>
          <a:solidFill>
            <a:srgbClr val="C82506"/>
          </a:solidFill>
        </p:spPr>
        <p:txBody>
          <a:bodyPr wrap="square" lIns="0" tIns="7810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15"/>
              </a:spcBef>
            </a:pPr>
            <a:r>
              <a:rPr dirty="0" sz="3200">
                <a:solidFill>
                  <a:srgbClr val="FFFFFF"/>
                </a:solidFill>
                <a:latin typeface="MS PGothic"/>
                <a:cs typeface="MS PGothic"/>
              </a:rPr>
              <a:t>？</a:t>
            </a:r>
            <a:endParaRPr sz="3200">
              <a:latin typeface="MS PGothic"/>
              <a:cs typeface="MS PGothic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983049" y="8606925"/>
            <a:ext cx="1880870" cy="677545"/>
          </a:xfrm>
          <a:prstGeom prst="rect">
            <a:avLst/>
          </a:prstGeom>
          <a:solidFill>
            <a:srgbClr val="C82506"/>
          </a:solidFill>
        </p:spPr>
        <p:txBody>
          <a:bodyPr wrap="square" lIns="0" tIns="7810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15"/>
              </a:spcBef>
            </a:pPr>
            <a:r>
              <a:rPr dirty="0" sz="3200">
                <a:solidFill>
                  <a:srgbClr val="FFFFFF"/>
                </a:solidFill>
                <a:latin typeface="MS PGothic"/>
                <a:cs typeface="MS PGothic"/>
              </a:rPr>
              <a:t>？</a:t>
            </a:r>
            <a:endParaRPr sz="3200">
              <a:latin typeface="MS PGothic"/>
              <a:cs typeface="MS PGothic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609924" y="1030449"/>
            <a:ext cx="4296410" cy="677545"/>
          </a:xfrm>
          <a:prstGeom prst="rect">
            <a:avLst/>
          </a:prstGeom>
          <a:solidFill>
            <a:srgbClr val="00FF00"/>
          </a:solidFill>
        </p:spPr>
        <p:txBody>
          <a:bodyPr wrap="square" lIns="0" tIns="69215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545"/>
              </a:spcBef>
            </a:pPr>
            <a:r>
              <a:rPr dirty="0" sz="3200">
                <a:latin typeface="MS PGothic"/>
                <a:cs typeface="MS PGothic"/>
              </a:rPr>
              <a:t>考えてみてください</a:t>
            </a:r>
            <a:endParaRPr sz="3200">
              <a:latin typeface="MS PGothic"/>
              <a:cs typeface="MS P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4925" y="547185"/>
            <a:ext cx="389890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目的と目標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65225" y="8127038"/>
            <a:ext cx="7459345" cy="381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000"/>
              </a:lnSpc>
            </a:pPr>
            <a:r>
              <a:rPr dirty="0" sz="3000">
                <a:latin typeface="MS PGothic"/>
                <a:cs typeface="MS PGothic"/>
              </a:rPr>
              <a:t>プロのサッカー選手になるには、練習！練習！</a:t>
            </a:r>
            <a:endParaRPr sz="3000">
              <a:latin typeface="MS PGothic"/>
              <a:cs typeface="MS P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89025" y="3105900"/>
            <a:ext cx="7600315" cy="4260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315"/>
              </a:lnSpc>
            </a:pPr>
            <a:r>
              <a:rPr dirty="0" sz="3000">
                <a:latin typeface="MS PGothic"/>
                <a:cs typeface="MS PGothic"/>
              </a:rPr>
              <a:t>日本の会社に入るために、</a:t>
            </a:r>
            <a:r>
              <a:rPr dirty="0" sz="3000">
                <a:latin typeface="Arial MT"/>
                <a:cs typeface="Arial MT"/>
              </a:rPr>
              <a:t>JLPT</a:t>
            </a:r>
            <a:r>
              <a:rPr dirty="0" sz="3000" spc="-155">
                <a:latin typeface="Arial MT"/>
                <a:cs typeface="Arial MT"/>
              </a:rPr>
              <a:t> </a:t>
            </a:r>
            <a:r>
              <a:rPr dirty="0" sz="3000" spc="-5">
                <a:latin typeface="Arial MT"/>
                <a:cs typeface="Arial MT"/>
              </a:rPr>
              <a:t>N2</a:t>
            </a:r>
            <a:r>
              <a:rPr dirty="0" sz="3000" spc="-5">
                <a:latin typeface="MS PGothic"/>
                <a:cs typeface="MS PGothic"/>
              </a:rPr>
              <a:t>に合格する</a:t>
            </a:r>
            <a:endParaRPr sz="3000">
              <a:latin typeface="MS PGothic"/>
              <a:cs typeface="MS P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9999" y="2000724"/>
            <a:ext cx="1880870" cy="677545"/>
          </a:xfrm>
          <a:prstGeom prst="rect">
            <a:avLst/>
          </a:prstGeom>
          <a:solidFill>
            <a:srgbClr val="C82506"/>
          </a:solidFill>
        </p:spPr>
        <p:txBody>
          <a:bodyPr wrap="square" lIns="0" tIns="78105" rIns="0" bIns="0" rtlCol="0" vert="horz">
            <a:spAutoFit/>
          </a:bodyPr>
          <a:lstStyle/>
          <a:p>
            <a:pPr marL="534035">
              <a:lnSpc>
                <a:spcPct val="100000"/>
              </a:lnSpc>
              <a:spcBef>
                <a:spcPts val="615"/>
              </a:spcBef>
            </a:pPr>
            <a:r>
              <a:rPr dirty="0" sz="3200">
                <a:solidFill>
                  <a:srgbClr val="FFFFFF"/>
                </a:solidFill>
                <a:latin typeface="MS PGothic"/>
                <a:cs typeface="MS PGothic"/>
              </a:rPr>
              <a:t>目的</a:t>
            </a:r>
            <a:endParaRPr sz="3200">
              <a:latin typeface="MS PGothic"/>
              <a:cs typeface="MS P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85600" y="2000724"/>
            <a:ext cx="1880870" cy="677545"/>
          </a:xfrm>
          <a:prstGeom prst="rect">
            <a:avLst/>
          </a:prstGeom>
          <a:solidFill>
            <a:srgbClr val="C82506"/>
          </a:solidFill>
        </p:spPr>
        <p:txBody>
          <a:bodyPr wrap="square" lIns="0" tIns="78105" rIns="0" bIns="0" rtlCol="0" vert="horz">
            <a:spAutoFit/>
          </a:bodyPr>
          <a:lstStyle/>
          <a:p>
            <a:pPr marL="534035">
              <a:lnSpc>
                <a:spcPct val="100000"/>
              </a:lnSpc>
              <a:spcBef>
                <a:spcPts val="615"/>
              </a:spcBef>
            </a:pPr>
            <a:r>
              <a:rPr dirty="0" sz="3200">
                <a:solidFill>
                  <a:srgbClr val="FFFFFF"/>
                </a:solidFill>
                <a:latin typeface="MS PGothic"/>
                <a:cs typeface="MS PGothic"/>
              </a:rPr>
              <a:t>目標</a:t>
            </a:r>
            <a:endParaRPr sz="3200">
              <a:latin typeface="MS PGothic"/>
              <a:cs typeface="MS P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61325" y="2073809"/>
            <a:ext cx="137731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>
                <a:latin typeface="MS PGothic"/>
                <a:cs typeface="MS PGothic"/>
              </a:rPr>
              <a:t>どっち？</a:t>
            </a:r>
            <a:endParaRPr sz="3000">
              <a:latin typeface="MS PGothic"/>
              <a:cs typeface="MS P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9025" y="6536401"/>
            <a:ext cx="4492625" cy="4260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315"/>
              </a:lnSpc>
            </a:pPr>
            <a:r>
              <a:rPr dirty="0" sz="3000">
                <a:latin typeface="MS PGothic"/>
                <a:cs typeface="MS PGothic"/>
              </a:rPr>
              <a:t>やせるために、毎日</a:t>
            </a:r>
            <a:r>
              <a:rPr dirty="0" sz="3000">
                <a:latin typeface="Arial MT"/>
                <a:cs typeface="Arial MT"/>
              </a:rPr>
              <a:t>1</a:t>
            </a:r>
            <a:r>
              <a:rPr dirty="0" sz="3000">
                <a:latin typeface="MS PGothic"/>
                <a:cs typeface="MS PGothic"/>
              </a:rPr>
              <a:t>㎞走る</a:t>
            </a:r>
            <a:endParaRPr sz="3000">
              <a:latin typeface="MS PGothic"/>
              <a:cs typeface="MS P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9025" y="4691788"/>
            <a:ext cx="6855459" cy="381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000"/>
              </a:lnSpc>
            </a:pPr>
            <a:r>
              <a:rPr dirty="0" sz="3000">
                <a:latin typeface="MS PGothic"/>
                <a:cs typeface="MS PGothic"/>
              </a:rPr>
              <a:t>日本の大学を卒業して、日本の会社に入る</a:t>
            </a:r>
            <a:endParaRPr sz="3000">
              <a:latin typeface="MS PGothic"/>
              <a:cs typeface="MS P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93800" y="3003699"/>
            <a:ext cx="9217660" cy="647065"/>
          </a:xfrm>
          <a:custGeom>
            <a:avLst/>
            <a:gdLst/>
            <a:ahLst/>
            <a:cxnLst/>
            <a:rect l="l" t="t" r="r" b="b"/>
            <a:pathLst>
              <a:path w="9217660" h="647064">
                <a:moveTo>
                  <a:pt x="9217499" y="646499"/>
                </a:moveTo>
                <a:lnTo>
                  <a:pt x="0" y="646499"/>
                </a:lnTo>
                <a:lnTo>
                  <a:pt x="0" y="0"/>
                </a:lnTo>
                <a:lnTo>
                  <a:pt x="9217499" y="0"/>
                </a:lnTo>
                <a:lnTo>
                  <a:pt x="9217499" y="646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885825" y="3061485"/>
            <a:ext cx="3380104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◼"/>
              <a:tabLst>
                <a:tab pos="393065" algn="l"/>
                <a:tab pos="393700" algn="l"/>
              </a:tabLst>
            </a:pPr>
            <a:r>
              <a:rPr dirty="0" sz="3000">
                <a:latin typeface="MS PGothic"/>
                <a:cs typeface="MS PGothic"/>
              </a:rPr>
              <a:t>日本の会社に入る</a:t>
            </a:r>
            <a:endParaRPr sz="3000">
              <a:latin typeface="MS PGothic"/>
              <a:cs typeface="MS P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34149" y="3028785"/>
            <a:ext cx="331597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latin typeface="Arial MT"/>
                <a:cs typeface="Arial MT"/>
              </a:rPr>
              <a:t>JLPT</a:t>
            </a:r>
            <a:r>
              <a:rPr dirty="0" sz="3000" spc="-145">
                <a:latin typeface="Arial MT"/>
                <a:cs typeface="Arial MT"/>
              </a:rPr>
              <a:t> </a:t>
            </a:r>
            <a:r>
              <a:rPr dirty="0" sz="3000" spc="-5">
                <a:latin typeface="Arial MT"/>
                <a:cs typeface="Arial MT"/>
              </a:rPr>
              <a:t>N2</a:t>
            </a:r>
            <a:r>
              <a:rPr dirty="0" sz="3000" spc="-5">
                <a:latin typeface="MS PGothic"/>
                <a:cs typeface="MS PGothic"/>
              </a:rPr>
              <a:t>に合格する</a:t>
            </a:r>
            <a:endParaRPr sz="3000">
              <a:latin typeface="MS PGothic"/>
              <a:cs typeface="MS P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734449" y="3701324"/>
            <a:ext cx="1880870" cy="677545"/>
          </a:xfrm>
          <a:custGeom>
            <a:avLst/>
            <a:gdLst/>
            <a:ahLst/>
            <a:cxnLst/>
            <a:rect l="l" t="t" r="r" b="b"/>
            <a:pathLst>
              <a:path w="1880870" h="677545">
                <a:moveTo>
                  <a:pt x="1880699" y="677099"/>
                </a:moveTo>
                <a:lnTo>
                  <a:pt x="0" y="677099"/>
                </a:lnTo>
                <a:lnTo>
                  <a:pt x="0" y="0"/>
                </a:lnTo>
                <a:lnTo>
                  <a:pt x="1880699" y="0"/>
                </a:lnTo>
                <a:lnTo>
                  <a:pt x="1880699" y="677099"/>
                </a:lnTo>
                <a:close/>
              </a:path>
            </a:pathLst>
          </a:custGeom>
          <a:solidFill>
            <a:srgbClr val="C8250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734449" y="3767078"/>
            <a:ext cx="188087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34035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FFFFFF"/>
                </a:solidFill>
                <a:latin typeface="MS PGothic"/>
                <a:cs typeface="MS PGothic"/>
              </a:rPr>
              <a:t>目的</a:t>
            </a:r>
            <a:endParaRPr sz="3200">
              <a:latin typeface="MS PGothic"/>
              <a:cs typeface="MS P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83049" y="3653925"/>
            <a:ext cx="1880870" cy="677545"/>
          </a:xfrm>
          <a:prstGeom prst="rect">
            <a:avLst/>
          </a:prstGeom>
          <a:solidFill>
            <a:srgbClr val="C82506"/>
          </a:solidFill>
        </p:spPr>
        <p:txBody>
          <a:bodyPr wrap="square" lIns="0" tIns="78105" rIns="0" bIns="0" rtlCol="0" vert="horz">
            <a:spAutoFit/>
          </a:bodyPr>
          <a:lstStyle/>
          <a:p>
            <a:pPr marL="534035">
              <a:lnSpc>
                <a:spcPct val="100000"/>
              </a:lnSpc>
              <a:spcBef>
                <a:spcPts val="615"/>
              </a:spcBef>
            </a:pPr>
            <a:r>
              <a:rPr dirty="0" sz="3200">
                <a:solidFill>
                  <a:srgbClr val="FFFFFF"/>
                </a:solidFill>
                <a:latin typeface="MS PGothic"/>
                <a:cs typeface="MS PGothic"/>
              </a:rPr>
              <a:t>目標</a:t>
            </a:r>
            <a:endParaRPr sz="3200">
              <a:latin typeface="MS PGothic"/>
              <a:cs typeface="MS PGothic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93800" y="4661849"/>
            <a:ext cx="8104505" cy="647065"/>
          </a:xfrm>
          <a:custGeom>
            <a:avLst/>
            <a:gdLst/>
            <a:ahLst/>
            <a:cxnLst/>
            <a:rect l="l" t="t" r="r" b="b"/>
            <a:pathLst>
              <a:path w="8104505" h="647064">
                <a:moveTo>
                  <a:pt x="8103899" y="646499"/>
                </a:moveTo>
                <a:lnTo>
                  <a:pt x="0" y="646499"/>
                </a:lnTo>
                <a:lnTo>
                  <a:pt x="0" y="0"/>
                </a:lnTo>
                <a:lnTo>
                  <a:pt x="8103899" y="0"/>
                </a:lnTo>
                <a:lnTo>
                  <a:pt x="8103899" y="646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873125" y="4719635"/>
            <a:ext cx="342519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06400" indent="-381000">
              <a:lnSpc>
                <a:spcPct val="100000"/>
              </a:lnSpc>
              <a:spcBef>
                <a:spcPts val="100"/>
              </a:spcBef>
              <a:buChar char="◼"/>
              <a:tabLst>
                <a:tab pos="405765" algn="l"/>
                <a:tab pos="406400" algn="l"/>
              </a:tabLst>
            </a:pPr>
            <a:r>
              <a:rPr dirty="0" sz="3000">
                <a:latin typeface="MS PGothic"/>
                <a:cs typeface="MS PGothic"/>
              </a:rPr>
              <a:t>日本の大学を卒業</a:t>
            </a:r>
            <a:endParaRPr sz="3000">
              <a:latin typeface="MS PGothic"/>
              <a:cs typeface="MS P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48925" y="4734022"/>
            <a:ext cx="299910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latin typeface="MS PGothic"/>
                <a:cs typeface="MS PGothic"/>
              </a:rPr>
              <a:t>日本の会社に入る</a:t>
            </a:r>
            <a:endParaRPr sz="3000">
              <a:latin typeface="MS PGothic"/>
              <a:cs typeface="MS P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83049" y="5476025"/>
            <a:ext cx="1880870" cy="677545"/>
          </a:xfrm>
          <a:prstGeom prst="rect">
            <a:avLst/>
          </a:prstGeom>
          <a:solidFill>
            <a:srgbClr val="C82506"/>
          </a:solidFill>
        </p:spPr>
        <p:txBody>
          <a:bodyPr wrap="square" lIns="0" tIns="78105" rIns="0" bIns="0" rtlCol="0" vert="horz">
            <a:spAutoFit/>
          </a:bodyPr>
          <a:lstStyle/>
          <a:p>
            <a:pPr marL="534035">
              <a:lnSpc>
                <a:spcPct val="100000"/>
              </a:lnSpc>
              <a:spcBef>
                <a:spcPts val="615"/>
              </a:spcBef>
            </a:pPr>
            <a:r>
              <a:rPr dirty="0" sz="3200">
                <a:solidFill>
                  <a:srgbClr val="FFFFFF"/>
                </a:solidFill>
                <a:latin typeface="MS PGothic"/>
                <a:cs typeface="MS PGothic"/>
              </a:rPr>
              <a:t>目的</a:t>
            </a:r>
            <a:endParaRPr sz="3200">
              <a:latin typeface="MS PGothic"/>
              <a:cs typeface="MS P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21149" y="5428187"/>
            <a:ext cx="1880870" cy="677545"/>
          </a:xfrm>
          <a:prstGeom prst="rect">
            <a:avLst/>
          </a:prstGeom>
          <a:solidFill>
            <a:srgbClr val="C82506"/>
          </a:solidFill>
        </p:spPr>
        <p:txBody>
          <a:bodyPr wrap="square" lIns="0" tIns="78105" rIns="0" bIns="0" rtlCol="0" vert="horz">
            <a:spAutoFit/>
          </a:bodyPr>
          <a:lstStyle/>
          <a:p>
            <a:pPr marL="534035">
              <a:lnSpc>
                <a:spcPct val="100000"/>
              </a:lnSpc>
              <a:spcBef>
                <a:spcPts val="615"/>
              </a:spcBef>
            </a:pPr>
            <a:r>
              <a:rPr dirty="0" sz="3200">
                <a:solidFill>
                  <a:srgbClr val="FFFFFF"/>
                </a:solidFill>
                <a:latin typeface="MS PGothic"/>
                <a:cs typeface="MS PGothic"/>
              </a:rPr>
              <a:t>目標</a:t>
            </a:r>
            <a:endParaRPr sz="3200">
              <a:latin typeface="MS PGothic"/>
              <a:cs typeface="MS PGothic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86977" y="6430400"/>
            <a:ext cx="8013700" cy="647065"/>
          </a:xfrm>
          <a:custGeom>
            <a:avLst/>
            <a:gdLst/>
            <a:ahLst/>
            <a:cxnLst/>
            <a:rect l="l" t="t" r="r" b="b"/>
            <a:pathLst>
              <a:path w="8013700" h="647065">
                <a:moveTo>
                  <a:pt x="8013600" y="646499"/>
                </a:moveTo>
                <a:lnTo>
                  <a:pt x="0" y="646499"/>
                </a:lnTo>
                <a:lnTo>
                  <a:pt x="0" y="0"/>
                </a:lnTo>
                <a:lnTo>
                  <a:pt x="8013600" y="0"/>
                </a:lnTo>
                <a:lnTo>
                  <a:pt x="8013600" y="646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885825" y="6488184"/>
            <a:ext cx="149098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6715" indent="-374650">
              <a:lnSpc>
                <a:spcPct val="100000"/>
              </a:lnSpc>
              <a:spcBef>
                <a:spcPts val="100"/>
              </a:spcBef>
              <a:buChar char="◼"/>
              <a:tabLst>
                <a:tab pos="386715" algn="l"/>
                <a:tab pos="387350" algn="l"/>
              </a:tabLst>
            </a:pPr>
            <a:r>
              <a:rPr dirty="0" sz="3000">
                <a:latin typeface="MS PGothic"/>
                <a:cs typeface="MS PGothic"/>
              </a:rPr>
              <a:t>やせる</a:t>
            </a:r>
            <a:endParaRPr sz="3000">
              <a:latin typeface="MS PGothic"/>
              <a:cs typeface="MS PGoth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234441" y="6533635"/>
            <a:ext cx="209042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latin typeface="MS PGothic"/>
                <a:cs typeface="MS PGothic"/>
              </a:rPr>
              <a:t>毎日</a:t>
            </a:r>
            <a:r>
              <a:rPr dirty="0" sz="3000">
                <a:latin typeface="Arial MT"/>
                <a:cs typeface="Arial MT"/>
              </a:rPr>
              <a:t>1</a:t>
            </a:r>
            <a:r>
              <a:rPr dirty="0" sz="3000">
                <a:latin typeface="MS PGothic"/>
                <a:cs typeface="MS PGothic"/>
              </a:rPr>
              <a:t>㎞走る</a:t>
            </a:r>
            <a:endParaRPr sz="3000">
              <a:latin typeface="MS PGothic"/>
              <a:cs typeface="MS PGothic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734449" y="7130325"/>
            <a:ext cx="1880870" cy="677545"/>
          </a:xfrm>
          <a:custGeom>
            <a:avLst/>
            <a:gdLst/>
            <a:ahLst/>
            <a:cxnLst/>
            <a:rect l="l" t="t" r="r" b="b"/>
            <a:pathLst>
              <a:path w="1880870" h="677545">
                <a:moveTo>
                  <a:pt x="1880699" y="677099"/>
                </a:moveTo>
                <a:lnTo>
                  <a:pt x="0" y="677099"/>
                </a:lnTo>
                <a:lnTo>
                  <a:pt x="0" y="0"/>
                </a:lnTo>
                <a:lnTo>
                  <a:pt x="1880699" y="0"/>
                </a:lnTo>
                <a:lnTo>
                  <a:pt x="1880699" y="677099"/>
                </a:lnTo>
                <a:close/>
              </a:path>
            </a:pathLst>
          </a:custGeom>
          <a:solidFill>
            <a:srgbClr val="C8250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734449" y="7196079"/>
            <a:ext cx="188087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34035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FFFFFF"/>
                </a:solidFill>
                <a:latin typeface="MS PGothic"/>
                <a:cs typeface="MS PGothic"/>
              </a:rPr>
              <a:t>目的</a:t>
            </a:r>
            <a:endParaRPr sz="3200">
              <a:latin typeface="MS PGothic"/>
              <a:cs typeface="MS PGothic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983049" y="7082925"/>
            <a:ext cx="1880870" cy="677545"/>
          </a:xfrm>
          <a:custGeom>
            <a:avLst/>
            <a:gdLst/>
            <a:ahLst/>
            <a:cxnLst/>
            <a:rect l="l" t="t" r="r" b="b"/>
            <a:pathLst>
              <a:path w="1880870" h="677545">
                <a:moveTo>
                  <a:pt x="1880699" y="677099"/>
                </a:moveTo>
                <a:lnTo>
                  <a:pt x="0" y="677099"/>
                </a:lnTo>
                <a:lnTo>
                  <a:pt x="0" y="0"/>
                </a:lnTo>
                <a:lnTo>
                  <a:pt x="1880699" y="0"/>
                </a:lnTo>
                <a:lnTo>
                  <a:pt x="1880699" y="677099"/>
                </a:lnTo>
                <a:close/>
              </a:path>
            </a:pathLst>
          </a:custGeom>
          <a:solidFill>
            <a:srgbClr val="C8250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6983049" y="7148679"/>
            <a:ext cx="188087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34035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FFFFFF"/>
                </a:solidFill>
                <a:latin typeface="MS PGothic"/>
                <a:cs typeface="MS PGothic"/>
              </a:rPr>
              <a:t>目標</a:t>
            </a:r>
            <a:endParaRPr sz="3200">
              <a:latin typeface="MS PGothic"/>
              <a:cs typeface="MS PGothic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69987" y="8005800"/>
            <a:ext cx="8949690" cy="647065"/>
          </a:xfrm>
          <a:custGeom>
            <a:avLst/>
            <a:gdLst/>
            <a:ahLst/>
            <a:cxnLst/>
            <a:rect l="l" t="t" r="r" b="b"/>
            <a:pathLst>
              <a:path w="8949690" h="647065">
                <a:moveTo>
                  <a:pt x="8949601" y="0"/>
                </a:moveTo>
                <a:lnTo>
                  <a:pt x="0" y="0"/>
                </a:lnTo>
                <a:lnTo>
                  <a:pt x="0" y="601129"/>
                </a:lnTo>
                <a:lnTo>
                  <a:pt x="0" y="646493"/>
                </a:lnTo>
                <a:lnTo>
                  <a:pt x="8949601" y="646493"/>
                </a:lnTo>
                <a:lnTo>
                  <a:pt x="8949601" y="601129"/>
                </a:lnTo>
                <a:lnTo>
                  <a:pt x="89496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962025" y="8063573"/>
            <a:ext cx="458343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◼"/>
              <a:tabLst>
                <a:tab pos="393065" algn="l"/>
                <a:tab pos="393700" algn="l"/>
              </a:tabLst>
            </a:pPr>
            <a:r>
              <a:rPr dirty="0" sz="3000" spc="-5">
                <a:latin typeface="MS PGothic"/>
                <a:cs typeface="MS PGothic"/>
              </a:rPr>
              <a:t>プロのサッカー選手になる</a:t>
            </a:r>
            <a:endParaRPr sz="3000">
              <a:latin typeface="MS PGothic"/>
              <a:cs typeface="MS PGothic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12</a:t>
            </a:fld>
          </a:p>
        </p:txBody>
      </p:sp>
      <p:sp>
        <p:nvSpPr>
          <p:cNvPr id="30" name="object 30"/>
          <p:cNvSpPr txBox="1"/>
          <p:nvPr/>
        </p:nvSpPr>
        <p:spPr>
          <a:xfrm>
            <a:off x="6395533" y="8108610"/>
            <a:ext cx="180848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latin typeface="MS PGothic"/>
                <a:cs typeface="MS PGothic"/>
              </a:rPr>
              <a:t>練習をする</a:t>
            </a:r>
            <a:endParaRPr sz="3000">
              <a:latin typeface="MS PGothic"/>
              <a:cs typeface="MS PGothic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734449" y="8654325"/>
            <a:ext cx="1880870" cy="677545"/>
          </a:xfrm>
          <a:prstGeom prst="rect">
            <a:avLst/>
          </a:prstGeom>
          <a:solidFill>
            <a:srgbClr val="C82506"/>
          </a:solidFill>
        </p:spPr>
        <p:txBody>
          <a:bodyPr wrap="square" lIns="0" tIns="78105" rIns="0" bIns="0" rtlCol="0" vert="horz">
            <a:spAutoFit/>
          </a:bodyPr>
          <a:lstStyle/>
          <a:p>
            <a:pPr marL="534035">
              <a:lnSpc>
                <a:spcPct val="100000"/>
              </a:lnSpc>
              <a:spcBef>
                <a:spcPts val="615"/>
              </a:spcBef>
            </a:pPr>
            <a:r>
              <a:rPr dirty="0" sz="3200">
                <a:solidFill>
                  <a:srgbClr val="FFFFFF"/>
                </a:solidFill>
                <a:latin typeface="MS PGothic"/>
                <a:cs typeface="MS PGothic"/>
              </a:rPr>
              <a:t>目的</a:t>
            </a:r>
            <a:endParaRPr sz="3200">
              <a:latin typeface="MS PGothic"/>
              <a:cs typeface="MS PGothic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983049" y="8606925"/>
            <a:ext cx="1880870" cy="677545"/>
          </a:xfrm>
          <a:prstGeom prst="rect">
            <a:avLst/>
          </a:prstGeom>
          <a:solidFill>
            <a:srgbClr val="0000FF"/>
          </a:solidFill>
        </p:spPr>
        <p:txBody>
          <a:bodyPr wrap="square" lIns="0" tIns="78105" rIns="0" bIns="0" rtlCol="0" vert="horz">
            <a:spAutoFit/>
          </a:bodyPr>
          <a:lstStyle/>
          <a:p>
            <a:pPr marL="534035">
              <a:lnSpc>
                <a:spcPct val="100000"/>
              </a:lnSpc>
              <a:spcBef>
                <a:spcPts val="615"/>
              </a:spcBef>
            </a:pPr>
            <a:r>
              <a:rPr dirty="0" sz="3200">
                <a:solidFill>
                  <a:srgbClr val="FFFFFF"/>
                </a:solidFill>
                <a:latin typeface="MS PGothic"/>
                <a:cs typeface="MS PGothic"/>
              </a:rPr>
              <a:t>手段</a:t>
            </a:r>
            <a:endParaRPr sz="3200">
              <a:latin typeface="MS PGothic"/>
              <a:cs typeface="MS PGothic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609924" y="1030449"/>
            <a:ext cx="4296410" cy="677545"/>
          </a:xfrm>
          <a:prstGeom prst="rect">
            <a:avLst/>
          </a:prstGeom>
          <a:solidFill>
            <a:srgbClr val="00FF00"/>
          </a:solidFill>
        </p:spPr>
        <p:txBody>
          <a:bodyPr wrap="square" lIns="0" tIns="69215" rIns="0" bIns="0" rtlCol="0" vert="horz">
            <a:spAutoFit/>
          </a:bodyPr>
          <a:lstStyle/>
          <a:p>
            <a:pPr marL="475615">
              <a:lnSpc>
                <a:spcPct val="100000"/>
              </a:lnSpc>
              <a:spcBef>
                <a:spcPts val="545"/>
              </a:spcBef>
            </a:pPr>
            <a:r>
              <a:rPr dirty="0" sz="3200">
                <a:latin typeface="MS PGothic"/>
                <a:cs typeface="MS PGothic"/>
              </a:rPr>
              <a:t>合っていましたか？</a:t>
            </a:r>
            <a:endParaRPr sz="3200">
              <a:latin typeface="MS PGothic"/>
              <a:cs typeface="MS P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9907" y="2454976"/>
            <a:ext cx="7678684" cy="518475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27125" y="2343976"/>
            <a:ext cx="9283700" cy="2425700"/>
          </a:xfrm>
          <a:prstGeom prst="rect">
            <a:avLst/>
          </a:prstGeom>
        </p:spPr>
        <p:txBody>
          <a:bodyPr wrap="square" lIns="0" tIns="641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dirty="0" sz="3600">
                <a:latin typeface="MS PGothic"/>
                <a:cs typeface="MS PGothic"/>
              </a:rPr>
              <a:t>目的：最終地点</a:t>
            </a:r>
            <a:endParaRPr sz="3600">
              <a:latin typeface="MS PGothic"/>
              <a:cs typeface="MS PGothic"/>
            </a:endParaRPr>
          </a:p>
          <a:p>
            <a:pPr marL="923290">
              <a:lnSpc>
                <a:spcPct val="100000"/>
              </a:lnSpc>
              <a:spcBef>
                <a:spcPts val="405"/>
              </a:spcBef>
            </a:pPr>
            <a:r>
              <a:rPr dirty="0" sz="3600">
                <a:latin typeface="MS PGothic"/>
                <a:cs typeface="MS PGothic"/>
              </a:rPr>
              <a:t>（</a:t>
            </a:r>
            <a:r>
              <a:rPr dirty="0" sz="3600">
                <a:solidFill>
                  <a:srgbClr val="C82506"/>
                </a:solidFill>
                <a:latin typeface="MS PGothic"/>
                <a:cs typeface="MS PGothic"/>
              </a:rPr>
              <a:t>目</a:t>
            </a:r>
            <a:r>
              <a:rPr dirty="0" sz="3600">
                <a:latin typeface="MS PGothic"/>
                <a:cs typeface="MS PGothic"/>
              </a:rPr>
              <a:t>指すべき</a:t>
            </a:r>
            <a:r>
              <a:rPr dirty="0" sz="3600" spc="-150">
                <a:latin typeface="MS PGothic"/>
                <a:cs typeface="MS PGothic"/>
              </a:rPr>
              <a:t> </a:t>
            </a:r>
            <a:r>
              <a:rPr dirty="0" sz="3600">
                <a:solidFill>
                  <a:srgbClr val="C82506"/>
                </a:solidFill>
                <a:latin typeface="MS PGothic"/>
                <a:cs typeface="MS PGothic"/>
              </a:rPr>
              <a:t>的</a:t>
            </a:r>
            <a:r>
              <a:rPr dirty="0" sz="3600">
                <a:latin typeface="MS PGothic"/>
                <a:cs typeface="MS PGothic"/>
              </a:rPr>
              <a:t>＝まと）</a:t>
            </a:r>
            <a:endParaRPr sz="3600">
              <a:latin typeface="MS PGothic"/>
              <a:cs typeface="MS PGothic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dirty="0" sz="3600">
                <a:latin typeface="MS PGothic"/>
                <a:cs typeface="MS PGothic"/>
              </a:rPr>
              <a:t>目標：目的に達するまでの具体的な達成ポイント</a:t>
            </a:r>
            <a:endParaRPr sz="3600">
              <a:latin typeface="MS PGothic"/>
              <a:cs typeface="MS PGothic"/>
            </a:endParaRPr>
          </a:p>
          <a:p>
            <a:pPr marL="923290">
              <a:lnSpc>
                <a:spcPct val="100000"/>
              </a:lnSpc>
              <a:spcBef>
                <a:spcPts val="405"/>
              </a:spcBef>
            </a:pPr>
            <a:r>
              <a:rPr dirty="0" sz="3600">
                <a:latin typeface="MS PGothic"/>
                <a:cs typeface="MS PGothic"/>
              </a:rPr>
              <a:t>（</a:t>
            </a:r>
            <a:r>
              <a:rPr dirty="0" sz="3600">
                <a:solidFill>
                  <a:srgbClr val="C82506"/>
                </a:solidFill>
                <a:latin typeface="MS PGothic"/>
                <a:cs typeface="MS PGothic"/>
              </a:rPr>
              <a:t>目</a:t>
            </a:r>
            <a:r>
              <a:rPr dirty="0" sz="3600">
                <a:latin typeface="MS PGothic"/>
                <a:cs typeface="MS PGothic"/>
              </a:rPr>
              <a:t>指すべき道</a:t>
            </a:r>
            <a:r>
              <a:rPr dirty="0" sz="3600">
                <a:solidFill>
                  <a:srgbClr val="C82506"/>
                </a:solidFill>
                <a:latin typeface="MS PGothic"/>
                <a:cs typeface="MS PGothic"/>
              </a:rPr>
              <a:t>標</a:t>
            </a:r>
            <a:r>
              <a:rPr dirty="0" sz="3600">
                <a:latin typeface="MS PGothic"/>
                <a:cs typeface="MS PGothic"/>
              </a:rPr>
              <a:t>＝みちしるべ）</a:t>
            </a:r>
            <a:endParaRPr sz="3600">
              <a:latin typeface="MS PGothic"/>
              <a:cs typeface="MS PGothic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12</a:t>
            </a:fld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04925" y="547185"/>
            <a:ext cx="389890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目的と目標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400" y="8070287"/>
            <a:ext cx="963422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35">
                <a:latin typeface="MS PGothic"/>
                <a:cs typeface="MS PGothic"/>
              </a:rPr>
              <a:t>手段：目標を達成するための方法や、やるべきこと</a:t>
            </a:r>
            <a:endParaRPr sz="3600">
              <a:latin typeface="MS PGothic"/>
              <a:cs typeface="MS P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98507" y="2454976"/>
            <a:ext cx="7678684" cy="518475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2567904" y="9127004"/>
            <a:ext cx="30797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14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7125" y="2347405"/>
            <a:ext cx="10113645" cy="2235200"/>
          </a:xfrm>
          <a:prstGeom prst="rect">
            <a:avLst/>
          </a:prstGeom>
        </p:spPr>
        <p:txBody>
          <a:bodyPr wrap="square" lIns="0" tIns="622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dirty="0" sz="3300" spc="-585">
                <a:latin typeface="Arial MT"/>
                <a:cs typeface="Arial MT"/>
              </a:rPr>
              <a:t>Mụ</a:t>
            </a:r>
            <a:r>
              <a:rPr dirty="0" sz="3300" spc="-315">
                <a:latin typeface="Arial MT"/>
                <a:cs typeface="Arial MT"/>
              </a:rPr>
              <a:t>c</a:t>
            </a:r>
            <a:r>
              <a:rPr dirty="0" sz="3300" spc="-5">
                <a:latin typeface="Arial MT"/>
                <a:cs typeface="Arial MT"/>
              </a:rPr>
              <a:t> </a:t>
            </a:r>
            <a:r>
              <a:rPr dirty="0" sz="3300" spc="-335">
                <a:latin typeface="Arial MT"/>
                <a:cs typeface="Arial MT"/>
              </a:rPr>
              <a:t>đích</a:t>
            </a:r>
            <a:r>
              <a:rPr dirty="0" sz="3300" spc="-160">
                <a:latin typeface="Arial MT"/>
                <a:cs typeface="Arial MT"/>
              </a:rPr>
              <a:t>:</a:t>
            </a:r>
            <a:r>
              <a:rPr dirty="0" sz="3300" spc="-5">
                <a:latin typeface="Arial MT"/>
                <a:cs typeface="Arial MT"/>
              </a:rPr>
              <a:t> </a:t>
            </a:r>
            <a:r>
              <a:rPr dirty="0" sz="3300" spc="-585">
                <a:latin typeface="Arial MT"/>
                <a:cs typeface="Arial MT"/>
              </a:rPr>
              <a:t>Điể</a:t>
            </a:r>
            <a:r>
              <a:rPr dirty="0" sz="3300" spc="-650">
                <a:latin typeface="Arial MT"/>
                <a:cs typeface="Arial MT"/>
              </a:rPr>
              <a:t>m</a:t>
            </a:r>
            <a:r>
              <a:rPr dirty="0" sz="3300" spc="-5">
                <a:latin typeface="Arial MT"/>
                <a:cs typeface="Arial MT"/>
              </a:rPr>
              <a:t> </a:t>
            </a:r>
            <a:r>
              <a:rPr dirty="0" sz="3300" spc="-1155">
                <a:latin typeface="Arial MT"/>
                <a:cs typeface="Arial MT"/>
              </a:rPr>
              <a:t>đế</a:t>
            </a:r>
            <a:r>
              <a:rPr dirty="0" sz="3300" spc="-640">
                <a:latin typeface="Arial MT"/>
                <a:cs typeface="Arial MT"/>
              </a:rPr>
              <a:t>n</a:t>
            </a:r>
            <a:r>
              <a:rPr dirty="0" sz="3300" spc="-5">
                <a:latin typeface="Arial MT"/>
                <a:cs typeface="Arial MT"/>
              </a:rPr>
              <a:t> </a:t>
            </a:r>
            <a:r>
              <a:rPr dirty="0" sz="3300" spc="-370">
                <a:latin typeface="Arial MT"/>
                <a:cs typeface="Arial MT"/>
              </a:rPr>
              <a:t>cuối</a:t>
            </a:r>
            <a:r>
              <a:rPr dirty="0" sz="3300" spc="-5">
                <a:latin typeface="Arial MT"/>
                <a:cs typeface="Arial MT"/>
              </a:rPr>
              <a:t> </a:t>
            </a:r>
            <a:r>
              <a:rPr dirty="0" sz="3300">
                <a:latin typeface="Arial MT"/>
                <a:cs typeface="Arial MT"/>
              </a:rPr>
              <a:t>cùng</a:t>
            </a:r>
            <a:endParaRPr sz="3300">
              <a:latin typeface="Arial MT"/>
              <a:cs typeface="Arial MT"/>
            </a:endParaRPr>
          </a:p>
          <a:p>
            <a:pPr marL="1357630">
              <a:lnSpc>
                <a:spcPct val="100000"/>
              </a:lnSpc>
              <a:spcBef>
                <a:spcPts val="390"/>
              </a:spcBef>
            </a:pPr>
            <a:r>
              <a:rPr dirty="0" sz="3300" spc="-190">
                <a:latin typeface="Arial MT"/>
                <a:cs typeface="Arial MT"/>
              </a:rPr>
              <a:t>(Đíc</a:t>
            </a:r>
            <a:r>
              <a:rPr dirty="0" sz="3300" spc="-195">
                <a:latin typeface="Arial MT"/>
                <a:cs typeface="Arial MT"/>
              </a:rPr>
              <a:t>h</a:t>
            </a:r>
            <a:r>
              <a:rPr dirty="0" sz="3300" spc="-5">
                <a:latin typeface="Arial MT"/>
                <a:cs typeface="Arial MT"/>
              </a:rPr>
              <a:t> </a:t>
            </a:r>
            <a:r>
              <a:rPr dirty="0" sz="3300" spc="-1155">
                <a:latin typeface="Arial MT"/>
                <a:cs typeface="Arial MT"/>
              </a:rPr>
              <a:t>đế</a:t>
            </a:r>
            <a:r>
              <a:rPr dirty="0" sz="3300" spc="-640">
                <a:latin typeface="Arial MT"/>
                <a:cs typeface="Arial MT"/>
              </a:rPr>
              <a:t>n</a:t>
            </a:r>
            <a:r>
              <a:rPr dirty="0" sz="3300" spc="-5">
                <a:latin typeface="Arial MT"/>
                <a:cs typeface="Arial MT"/>
              </a:rPr>
              <a:t> nê</a:t>
            </a:r>
            <a:r>
              <a:rPr dirty="0" sz="3300">
                <a:latin typeface="Arial MT"/>
                <a:cs typeface="Arial MT"/>
              </a:rPr>
              <a:t>n</a:t>
            </a:r>
            <a:r>
              <a:rPr dirty="0" sz="3300" spc="-5">
                <a:latin typeface="Arial MT"/>
                <a:cs typeface="Arial MT"/>
              </a:rPr>
              <a:t> </a:t>
            </a:r>
            <a:r>
              <a:rPr dirty="0" sz="3300" spc="-360">
                <a:latin typeface="Arial MT"/>
                <a:cs typeface="Arial MT"/>
              </a:rPr>
              <a:t>nhắ</a:t>
            </a:r>
            <a:r>
              <a:rPr dirty="0" sz="3300" spc="-415">
                <a:latin typeface="Arial MT"/>
                <a:cs typeface="Arial MT"/>
              </a:rPr>
              <a:t>m</a:t>
            </a:r>
            <a:r>
              <a:rPr dirty="0" sz="3300" spc="-5">
                <a:latin typeface="Arial MT"/>
                <a:cs typeface="Arial MT"/>
              </a:rPr>
              <a:t> </a:t>
            </a:r>
            <a:r>
              <a:rPr dirty="0" sz="3300" spc="-495">
                <a:latin typeface="Arial MT"/>
                <a:cs typeface="Arial MT"/>
              </a:rPr>
              <a:t>tớ</a:t>
            </a:r>
            <a:r>
              <a:rPr dirty="0" sz="3300" spc="-170">
                <a:latin typeface="Arial MT"/>
                <a:cs typeface="Arial MT"/>
              </a:rPr>
              <a:t>i</a:t>
            </a:r>
            <a:r>
              <a:rPr dirty="0" sz="3300" spc="-10">
                <a:latin typeface="Arial MT"/>
                <a:cs typeface="Arial MT"/>
              </a:rPr>
              <a:t> </a:t>
            </a:r>
            <a:r>
              <a:rPr dirty="0" sz="3300">
                <a:latin typeface="Arial MT"/>
                <a:cs typeface="Arial MT"/>
              </a:rPr>
              <a:t>=</a:t>
            </a:r>
            <a:r>
              <a:rPr dirty="0" sz="3300" spc="-10">
                <a:latin typeface="Arial MT"/>
                <a:cs typeface="Arial MT"/>
              </a:rPr>
              <a:t> </a:t>
            </a:r>
            <a:r>
              <a:rPr dirty="0" sz="3300">
                <a:latin typeface="Arial MT"/>
                <a:cs typeface="Arial MT"/>
              </a:rPr>
              <a:t>Mato)</a:t>
            </a:r>
            <a:endParaRPr sz="3300">
              <a:latin typeface="Arial MT"/>
              <a:cs typeface="Arial MT"/>
            </a:endParaRPr>
          </a:p>
          <a:p>
            <a:pPr marL="12700" marR="5080">
              <a:lnSpc>
                <a:spcPct val="109800"/>
              </a:lnSpc>
            </a:pPr>
            <a:r>
              <a:rPr dirty="0" sz="3300" spc="-585">
                <a:latin typeface="Arial MT"/>
                <a:cs typeface="Arial MT"/>
              </a:rPr>
              <a:t>Mụ</a:t>
            </a:r>
            <a:r>
              <a:rPr dirty="0" sz="3300" spc="-315">
                <a:latin typeface="Arial MT"/>
                <a:cs typeface="Arial MT"/>
              </a:rPr>
              <a:t>c</a:t>
            </a:r>
            <a:r>
              <a:rPr dirty="0" sz="3300" spc="-5">
                <a:latin typeface="Arial MT"/>
                <a:cs typeface="Arial MT"/>
              </a:rPr>
              <a:t> </a:t>
            </a:r>
            <a:r>
              <a:rPr dirty="0" sz="3300" spc="-10">
                <a:latin typeface="Arial MT"/>
                <a:cs typeface="Arial MT"/>
              </a:rPr>
              <a:t>tiêu</a:t>
            </a:r>
            <a:r>
              <a:rPr dirty="0" sz="3300">
                <a:latin typeface="Arial MT"/>
                <a:cs typeface="Arial MT"/>
              </a:rPr>
              <a:t>:</a:t>
            </a:r>
            <a:r>
              <a:rPr dirty="0" sz="3300" spc="-10">
                <a:latin typeface="Arial MT"/>
                <a:cs typeface="Arial MT"/>
              </a:rPr>
              <a:t> </a:t>
            </a:r>
            <a:r>
              <a:rPr dirty="0" sz="3300" spc="-585">
                <a:latin typeface="Arial MT"/>
                <a:cs typeface="Arial MT"/>
              </a:rPr>
              <a:t>Điể</a:t>
            </a:r>
            <a:r>
              <a:rPr dirty="0" sz="3300" spc="-650">
                <a:latin typeface="Arial MT"/>
                <a:cs typeface="Arial MT"/>
              </a:rPr>
              <a:t>m</a:t>
            </a:r>
            <a:r>
              <a:rPr dirty="0" sz="3300" spc="-5">
                <a:latin typeface="Arial MT"/>
                <a:cs typeface="Arial MT"/>
              </a:rPr>
              <a:t> </a:t>
            </a:r>
            <a:r>
              <a:rPr dirty="0" sz="3300" spc="-10">
                <a:latin typeface="Arial MT"/>
                <a:cs typeface="Arial MT"/>
              </a:rPr>
              <a:t>thàn</a:t>
            </a:r>
            <a:r>
              <a:rPr dirty="0" sz="3300">
                <a:latin typeface="Arial MT"/>
                <a:cs typeface="Arial MT"/>
              </a:rPr>
              <a:t>h</a:t>
            </a:r>
            <a:r>
              <a:rPr dirty="0" sz="3300" spc="-10">
                <a:latin typeface="Arial MT"/>
                <a:cs typeface="Arial MT"/>
              </a:rPr>
              <a:t> tíc</a:t>
            </a:r>
            <a:r>
              <a:rPr dirty="0" sz="3300">
                <a:latin typeface="Arial MT"/>
                <a:cs typeface="Arial MT"/>
              </a:rPr>
              <a:t>h</a:t>
            </a:r>
            <a:r>
              <a:rPr dirty="0" sz="3300" spc="-10">
                <a:latin typeface="Arial MT"/>
                <a:cs typeface="Arial MT"/>
              </a:rPr>
              <a:t> </a:t>
            </a:r>
            <a:r>
              <a:rPr dirty="0" sz="3300" spc="-735">
                <a:latin typeface="Arial MT"/>
                <a:cs typeface="Arial MT"/>
              </a:rPr>
              <a:t>cụ</a:t>
            </a:r>
            <a:r>
              <a:rPr dirty="0" sz="3300" spc="-5">
                <a:latin typeface="Arial MT"/>
                <a:cs typeface="Arial MT"/>
              </a:rPr>
              <a:t> </a:t>
            </a:r>
            <a:r>
              <a:rPr dirty="0" sz="3300" spc="-345">
                <a:latin typeface="Arial MT"/>
                <a:cs typeface="Arial MT"/>
              </a:rPr>
              <a:t>th</a:t>
            </a:r>
            <a:r>
              <a:rPr dirty="0" sz="3300" spc="-800">
                <a:latin typeface="Arial MT"/>
                <a:cs typeface="Arial MT"/>
              </a:rPr>
              <a:t>ể</a:t>
            </a:r>
            <a:r>
              <a:rPr dirty="0" sz="3300" spc="-10">
                <a:latin typeface="Arial MT"/>
                <a:cs typeface="Arial MT"/>
              </a:rPr>
              <a:t> </a:t>
            </a:r>
            <a:r>
              <a:rPr dirty="0" sz="3300" spc="-1470">
                <a:latin typeface="Arial MT"/>
                <a:cs typeface="Arial MT"/>
              </a:rPr>
              <a:t>đ</a:t>
            </a:r>
            <a:r>
              <a:rPr dirty="0" sz="3300" spc="-1465">
                <a:latin typeface="Arial MT"/>
                <a:cs typeface="Arial MT"/>
              </a:rPr>
              <a:t>ể</a:t>
            </a:r>
            <a:r>
              <a:rPr dirty="0" sz="3300" spc="-5">
                <a:latin typeface="Arial MT"/>
                <a:cs typeface="Arial MT"/>
              </a:rPr>
              <a:t> </a:t>
            </a:r>
            <a:r>
              <a:rPr dirty="0" sz="3300" spc="-1295">
                <a:latin typeface="Arial MT"/>
                <a:cs typeface="Arial MT"/>
              </a:rPr>
              <a:t>đạ</a:t>
            </a:r>
            <a:r>
              <a:rPr dirty="0" sz="3300" spc="-360">
                <a:latin typeface="Arial MT"/>
                <a:cs typeface="Arial MT"/>
              </a:rPr>
              <a:t>t</a:t>
            </a:r>
            <a:r>
              <a:rPr dirty="0" sz="3300" spc="-5">
                <a:latin typeface="Arial MT"/>
                <a:cs typeface="Arial MT"/>
              </a:rPr>
              <a:t> </a:t>
            </a:r>
            <a:r>
              <a:rPr dirty="0" sz="3300" spc="-1060">
                <a:latin typeface="Arial MT"/>
                <a:cs typeface="Arial MT"/>
              </a:rPr>
              <a:t>đượ</a:t>
            </a:r>
            <a:r>
              <a:rPr dirty="0" sz="3300" spc="-530">
                <a:latin typeface="Arial MT"/>
                <a:cs typeface="Arial MT"/>
              </a:rPr>
              <a:t>c</a:t>
            </a:r>
            <a:r>
              <a:rPr dirty="0" sz="3300" spc="-5">
                <a:latin typeface="Arial MT"/>
                <a:cs typeface="Arial MT"/>
              </a:rPr>
              <a:t> </a:t>
            </a:r>
            <a:r>
              <a:rPr dirty="0" sz="3300" spc="-585">
                <a:latin typeface="Arial MT"/>
                <a:cs typeface="Arial MT"/>
              </a:rPr>
              <a:t>mụ</a:t>
            </a:r>
            <a:r>
              <a:rPr dirty="0" sz="3300" spc="-315">
                <a:latin typeface="Arial MT"/>
                <a:cs typeface="Arial MT"/>
              </a:rPr>
              <a:t>c</a:t>
            </a:r>
            <a:r>
              <a:rPr dirty="0" sz="3300" spc="-5">
                <a:latin typeface="Arial MT"/>
                <a:cs typeface="Arial MT"/>
              </a:rPr>
              <a:t> tiêu  </a:t>
            </a:r>
            <a:r>
              <a:rPr dirty="0" sz="3300" spc="-560">
                <a:latin typeface="Arial MT"/>
                <a:cs typeface="Arial MT"/>
              </a:rPr>
              <a:t>(Đườn</a:t>
            </a:r>
            <a:r>
              <a:rPr dirty="0" sz="3300" spc="-395">
                <a:latin typeface="Arial MT"/>
                <a:cs typeface="Arial MT"/>
              </a:rPr>
              <a:t>g</a:t>
            </a:r>
            <a:r>
              <a:rPr dirty="0" sz="3300" spc="-5">
                <a:latin typeface="Arial MT"/>
                <a:cs typeface="Arial MT"/>
              </a:rPr>
              <a:t> </a:t>
            </a:r>
            <a:r>
              <a:rPr dirty="0" sz="3300" spc="-480">
                <a:latin typeface="Arial MT"/>
                <a:cs typeface="Arial MT"/>
              </a:rPr>
              <a:t>hướn</a:t>
            </a:r>
            <a:r>
              <a:rPr dirty="0" sz="3300" spc="-340">
                <a:latin typeface="Arial MT"/>
                <a:cs typeface="Arial MT"/>
              </a:rPr>
              <a:t>g</a:t>
            </a:r>
            <a:r>
              <a:rPr dirty="0" sz="3300" spc="-5">
                <a:latin typeface="Arial MT"/>
                <a:cs typeface="Arial MT"/>
              </a:rPr>
              <a:t> </a:t>
            </a:r>
            <a:r>
              <a:rPr dirty="0" sz="3300" spc="-360">
                <a:latin typeface="Arial MT"/>
                <a:cs typeface="Arial MT"/>
              </a:rPr>
              <a:t>nhắ</a:t>
            </a:r>
            <a:r>
              <a:rPr dirty="0" sz="3300" spc="-415">
                <a:latin typeface="Arial MT"/>
                <a:cs typeface="Arial MT"/>
              </a:rPr>
              <a:t>m</a:t>
            </a:r>
            <a:r>
              <a:rPr dirty="0" sz="3300" spc="-5">
                <a:latin typeface="Arial MT"/>
                <a:cs typeface="Arial MT"/>
              </a:rPr>
              <a:t> </a:t>
            </a:r>
            <a:r>
              <a:rPr dirty="0" sz="3300" spc="-1155">
                <a:latin typeface="Arial MT"/>
                <a:cs typeface="Arial MT"/>
              </a:rPr>
              <a:t>đế</a:t>
            </a:r>
            <a:r>
              <a:rPr dirty="0" sz="3300" spc="-640">
                <a:latin typeface="Arial MT"/>
                <a:cs typeface="Arial MT"/>
              </a:rPr>
              <a:t>n</a:t>
            </a:r>
            <a:r>
              <a:rPr dirty="0" sz="3300" spc="-5">
                <a:latin typeface="Arial MT"/>
                <a:cs typeface="Arial MT"/>
              </a:rPr>
              <a:t> </a:t>
            </a:r>
            <a:r>
              <a:rPr dirty="0" sz="3300">
                <a:latin typeface="Arial MT"/>
                <a:cs typeface="Arial MT"/>
              </a:rPr>
              <a:t>=</a:t>
            </a:r>
            <a:r>
              <a:rPr dirty="0" sz="3300" spc="-10">
                <a:latin typeface="Arial MT"/>
                <a:cs typeface="Arial MT"/>
              </a:rPr>
              <a:t> </a:t>
            </a:r>
            <a:r>
              <a:rPr dirty="0" sz="3300">
                <a:latin typeface="Arial MT"/>
                <a:cs typeface="Arial MT"/>
              </a:rPr>
              <a:t>Michishirube)</a:t>
            </a:r>
            <a:endParaRPr sz="33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04925" y="547185"/>
            <a:ext cx="389890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目的と目標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52400" y="8072827"/>
            <a:ext cx="11446510" cy="497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00" spc="-360">
                <a:latin typeface="Arial MT"/>
                <a:cs typeface="Arial MT"/>
              </a:rPr>
              <a:t>Phương</a:t>
            </a:r>
            <a:r>
              <a:rPr dirty="0" sz="3100" spc="-10">
                <a:latin typeface="Arial MT"/>
                <a:cs typeface="Arial MT"/>
              </a:rPr>
              <a:t> </a:t>
            </a:r>
            <a:r>
              <a:rPr dirty="0" sz="3100" spc="-285">
                <a:latin typeface="Arial MT"/>
                <a:cs typeface="Arial MT"/>
              </a:rPr>
              <a:t>tiện:</a:t>
            </a:r>
            <a:r>
              <a:rPr dirty="0" sz="3100" spc="-10">
                <a:latin typeface="Arial MT"/>
                <a:cs typeface="Arial MT"/>
              </a:rPr>
              <a:t> </a:t>
            </a:r>
            <a:r>
              <a:rPr dirty="0" sz="3100" spc="-5">
                <a:latin typeface="Arial MT"/>
                <a:cs typeface="Arial MT"/>
              </a:rPr>
              <a:t>Làm </a:t>
            </a:r>
            <a:r>
              <a:rPr dirty="0" sz="3100" spc="-470">
                <a:latin typeface="Arial MT"/>
                <a:cs typeface="Arial MT"/>
              </a:rPr>
              <a:t>thế</a:t>
            </a:r>
            <a:r>
              <a:rPr dirty="0" sz="3100" spc="-5">
                <a:latin typeface="Arial MT"/>
                <a:cs typeface="Arial MT"/>
              </a:rPr>
              <a:t> nào </a:t>
            </a:r>
            <a:r>
              <a:rPr dirty="0" sz="3100" spc="-350">
                <a:latin typeface="Arial MT"/>
                <a:cs typeface="Arial MT"/>
              </a:rPr>
              <a:t>hoặc</a:t>
            </a:r>
            <a:r>
              <a:rPr dirty="0" sz="3100" spc="-5">
                <a:latin typeface="Arial MT"/>
                <a:cs typeface="Arial MT"/>
              </a:rPr>
              <a:t> </a:t>
            </a:r>
            <a:r>
              <a:rPr dirty="0" sz="3100" spc="-350">
                <a:latin typeface="Arial MT"/>
                <a:cs typeface="Arial MT"/>
              </a:rPr>
              <a:t>phải</a:t>
            </a:r>
            <a:r>
              <a:rPr dirty="0" sz="3100" spc="-5">
                <a:latin typeface="Arial MT"/>
                <a:cs typeface="Arial MT"/>
              </a:rPr>
              <a:t> làm</a:t>
            </a:r>
            <a:r>
              <a:rPr dirty="0" sz="3100">
                <a:latin typeface="Arial MT"/>
                <a:cs typeface="Arial MT"/>
              </a:rPr>
              <a:t> </a:t>
            </a:r>
            <a:r>
              <a:rPr dirty="0" sz="3100" spc="-5">
                <a:latin typeface="Arial MT"/>
                <a:cs typeface="Arial MT"/>
              </a:rPr>
              <a:t>gì </a:t>
            </a:r>
            <a:r>
              <a:rPr dirty="0" sz="3100" spc="-1380">
                <a:latin typeface="Arial MT"/>
                <a:cs typeface="Arial MT"/>
              </a:rPr>
              <a:t>để</a:t>
            </a:r>
            <a:r>
              <a:rPr dirty="0" sz="3100" spc="-5">
                <a:latin typeface="Arial MT"/>
                <a:cs typeface="Arial MT"/>
              </a:rPr>
              <a:t> </a:t>
            </a:r>
            <a:r>
              <a:rPr dirty="0" sz="3100" spc="-925">
                <a:latin typeface="Arial MT"/>
                <a:cs typeface="Arial MT"/>
              </a:rPr>
              <a:t>đạt</a:t>
            </a:r>
            <a:r>
              <a:rPr dirty="0" sz="3100" spc="-5">
                <a:latin typeface="Arial MT"/>
                <a:cs typeface="Arial MT"/>
              </a:rPr>
              <a:t> </a:t>
            </a:r>
            <a:r>
              <a:rPr dirty="0" sz="3100" spc="-875">
                <a:latin typeface="Arial MT"/>
                <a:cs typeface="Arial MT"/>
              </a:rPr>
              <a:t>được</a:t>
            </a:r>
            <a:r>
              <a:rPr dirty="0" sz="3100">
                <a:latin typeface="Arial MT"/>
                <a:cs typeface="Arial MT"/>
              </a:rPr>
              <a:t> </a:t>
            </a:r>
            <a:r>
              <a:rPr dirty="0" sz="3100" spc="-459">
                <a:latin typeface="Arial MT"/>
                <a:cs typeface="Arial MT"/>
              </a:rPr>
              <a:t>mục</a:t>
            </a:r>
            <a:r>
              <a:rPr dirty="0" sz="3100" spc="-5">
                <a:latin typeface="Arial MT"/>
                <a:cs typeface="Arial MT"/>
              </a:rPr>
              <a:t> tiêu</a:t>
            </a:r>
            <a:endParaRPr sz="31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106675" y="1909549"/>
            <a:ext cx="6088380" cy="4601845"/>
            <a:chOff x="6106675" y="1909549"/>
            <a:chExt cx="6088380" cy="4601845"/>
          </a:xfrm>
        </p:grpSpPr>
        <p:sp>
          <p:nvSpPr>
            <p:cNvPr id="8" name="object 8"/>
            <p:cNvSpPr/>
            <p:nvPr/>
          </p:nvSpPr>
          <p:spPr>
            <a:xfrm>
              <a:off x="6111437" y="5987399"/>
              <a:ext cx="553720" cy="518795"/>
            </a:xfrm>
            <a:custGeom>
              <a:avLst/>
              <a:gdLst/>
              <a:ahLst/>
              <a:cxnLst/>
              <a:rect l="l" t="t" r="r" b="b"/>
              <a:pathLst>
                <a:path w="553720" h="518795">
                  <a:moveTo>
                    <a:pt x="276599" y="518699"/>
                  </a:moveTo>
                  <a:lnTo>
                    <a:pt x="226880" y="514521"/>
                  </a:lnTo>
                  <a:lnTo>
                    <a:pt x="180085" y="502474"/>
                  </a:lnTo>
                  <a:lnTo>
                    <a:pt x="136994" y="483291"/>
                  </a:lnTo>
                  <a:lnTo>
                    <a:pt x="98390" y="457704"/>
                  </a:lnTo>
                  <a:lnTo>
                    <a:pt x="65052" y="426445"/>
                  </a:lnTo>
                  <a:lnTo>
                    <a:pt x="37763" y="390248"/>
                  </a:lnTo>
                  <a:lnTo>
                    <a:pt x="17304" y="349845"/>
                  </a:lnTo>
                  <a:lnTo>
                    <a:pt x="4456" y="305968"/>
                  </a:lnTo>
                  <a:lnTo>
                    <a:pt x="0" y="259349"/>
                  </a:lnTo>
                  <a:lnTo>
                    <a:pt x="4456" y="212731"/>
                  </a:lnTo>
                  <a:lnTo>
                    <a:pt x="17304" y="168854"/>
                  </a:lnTo>
                  <a:lnTo>
                    <a:pt x="37763" y="128451"/>
                  </a:lnTo>
                  <a:lnTo>
                    <a:pt x="65052" y="92254"/>
                  </a:lnTo>
                  <a:lnTo>
                    <a:pt x="98390" y="60995"/>
                  </a:lnTo>
                  <a:lnTo>
                    <a:pt x="136994" y="35408"/>
                  </a:lnTo>
                  <a:lnTo>
                    <a:pt x="180085" y="16225"/>
                  </a:lnTo>
                  <a:lnTo>
                    <a:pt x="226880" y="4178"/>
                  </a:lnTo>
                  <a:lnTo>
                    <a:pt x="276599" y="0"/>
                  </a:lnTo>
                  <a:lnTo>
                    <a:pt x="326319" y="4178"/>
                  </a:lnTo>
                  <a:lnTo>
                    <a:pt x="373114" y="16225"/>
                  </a:lnTo>
                  <a:lnTo>
                    <a:pt x="416204" y="35408"/>
                  </a:lnTo>
                  <a:lnTo>
                    <a:pt x="454809" y="60995"/>
                  </a:lnTo>
                  <a:lnTo>
                    <a:pt x="488146" y="92254"/>
                  </a:lnTo>
                  <a:lnTo>
                    <a:pt x="515435" y="128451"/>
                  </a:lnTo>
                  <a:lnTo>
                    <a:pt x="535894" y="168854"/>
                  </a:lnTo>
                  <a:lnTo>
                    <a:pt x="548743" y="212731"/>
                  </a:lnTo>
                  <a:lnTo>
                    <a:pt x="553199" y="259349"/>
                  </a:lnTo>
                  <a:lnTo>
                    <a:pt x="548743" y="305968"/>
                  </a:lnTo>
                  <a:lnTo>
                    <a:pt x="535894" y="349845"/>
                  </a:lnTo>
                  <a:lnTo>
                    <a:pt x="515435" y="390248"/>
                  </a:lnTo>
                  <a:lnTo>
                    <a:pt x="488146" y="426445"/>
                  </a:lnTo>
                  <a:lnTo>
                    <a:pt x="454809" y="457704"/>
                  </a:lnTo>
                  <a:lnTo>
                    <a:pt x="416204" y="483291"/>
                  </a:lnTo>
                  <a:lnTo>
                    <a:pt x="373114" y="502474"/>
                  </a:lnTo>
                  <a:lnTo>
                    <a:pt x="326319" y="514521"/>
                  </a:lnTo>
                  <a:lnTo>
                    <a:pt x="276599" y="518699"/>
                  </a:lnTo>
                  <a:close/>
                </a:path>
              </a:pathLst>
            </a:custGeom>
            <a:solidFill>
              <a:srgbClr val="FFFFFF">
                <a:alpha val="968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111437" y="5987399"/>
              <a:ext cx="553720" cy="518795"/>
            </a:xfrm>
            <a:custGeom>
              <a:avLst/>
              <a:gdLst/>
              <a:ahLst/>
              <a:cxnLst/>
              <a:rect l="l" t="t" r="r" b="b"/>
              <a:pathLst>
                <a:path w="553720" h="518795">
                  <a:moveTo>
                    <a:pt x="0" y="259349"/>
                  </a:moveTo>
                  <a:lnTo>
                    <a:pt x="4456" y="212731"/>
                  </a:lnTo>
                  <a:lnTo>
                    <a:pt x="17304" y="168854"/>
                  </a:lnTo>
                  <a:lnTo>
                    <a:pt x="37763" y="128451"/>
                  </a:lnTo>
                  <a:lnTo>
                    <a:pt x="65052" y="92254"/>
                  </a:lnTo>
                  <a:lnTo>
                    <a:pt x="98390" y="60995"/>
                  </a:lnTo>
                  <a:lnTo>
                    <a:pt x="136994" y="35408"/>
                  </a:lnTo>
                  <a:lnTo>
                    <a:pt x="180085" y="16225"/>
                  </a:lnTo>
                  <a:lnTo>
                    <a:pt x="226880" y="4178"/>
                  </a:lnTo>
                  <a:lnTo>
                    <a:pt x="276599" y="0"/>
                  </a:lnTo>
                  <a:lnTo>
                    <a:pt x="326319" y="4178"/>
                  </a:lnTo>
                  <a:lnTo>
                    <a:pt x="373114" y="16225"/>
                  </a:lnTo>
                  <a:lnTo>
                    <a:pt x="416204" y="35408"/>
                  </a:lnTo>
                  <a:lnTo>
                    <a:pt x="454809" y="60995"/>
                  </a:lnTo>
                  <a:lnTo>
                    <a:pt x="488146" y="92254"/>
                  </a:lnTo>
                  <a:lnTo>
                    <a:pt x="515435" y="128451"/>
                  </a:lnTo>
                  <a:lnTo>
                    <a:pt x="535894" y="168854"/>
                  </a:lnTo>
                  <a:lnTo>
                    <a:pt x="548743" y="212731"/>
                  </a:lnTo>
                  <a:lnTo>
                    <a:pt x="553199" y="259349"/>
                  </a:lnTo>
                  <a:lnTo>
                    <a:pt x="548743" y="305968"/>
                  </a:lnTo>
                  <a:lnTo>
                    <a:pt x="535894" y="349845"/>
                  </a:lnTo>
                  <a:lnTo>
                    <a:pt x="515435" y="390248"/>
                  </a:lnTo>
                  <a:lnTo>
                    <a:pt x="488146" y="426445"/>
                  </a:lnTo>
                  <a:lnTo>
                    <a:pt x="454809" y="457704"/>
                  </a:lnTo>
                  <a:lnTo>
                    <a:pt x="416204" y="483291"/>
                  </a:lnTo>
                  <a:lnTo>
                    <a:pt x="373114" y="502474"/>
                  </a:lnTo>
                  <a:lnTo>
                    <a:pt x="326319" y="514521"/>
                  </a:lnTo>
                  <a:lnTo>
                    <a:pt x="276599" y="518699"/>
                  </a:lnTo>
                  <a:lnTo>
                    <a:pt x="226880" y="514521"/>
                  </a:lnTo>
                  <a:lnTo>
                    <a:pt x="180085" y="502474"/>
                  </a:lnTo>
                  <a:lnTo>
                    <a:pt x="136994" y="483291"/>
                  </a:lnTo>
                  <a:lnTo>
                    <a:pt x="98390" y="457704"/>
                  </a:lnTo>
                  <a:lnTo>
                    <a:pt x="65052" y="426445"/>
                  </a:lnTo>
                  <a:lnTo>
                    <a:pt x="37763" y="390248"/>
                  </a:lnTo>
                  <a:lnTo>
                    <a:pt x="17304" y="349845"/>
                  </a:lnTo>
                  <a:lnTo>
                    <a:pt x="4456" y="305968"/>
                  </a:lnTo>
                  <a:lnTo>
                    <a:pt x="0" y="259349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278462" y="5834999"/>
              <a:ext cx="553720" cy="518795"/>
            </a:xfrm>
            <a:custGeom>
              <a:avLst/>
              <a:gdLst/>
              <a:ahLst/>
              <a:cxnLst/>
              <a:rect l="l" t="t" r="r" b="b"/>
              <a:pathLst>
                <a:path w="553720" h="518795">
                  <a:moveTo>
                    <a:pt x="276599" y="518699"/>
                  </a:moveTo>
                  <a:lnTo>
                    <a:pt x="226880" y="514521"/>
                  </a:lnTo>
                  <a:lnTo>
                    <a:pt x="180085" y="502474"/>
                  </a:lnTo>
                  <a:lnTo>
                    <a:pt x="136994" y="483291"/>
                  </a:lnTo>
                  <a:lnTo>
                    <a:pt x="98389" y="457704"/>
                  </a:lnTo>
                  <a:lnTo>
                    <a:pt x="65052" y="426445"/>
                  </a:lnTo>
                  <a:lnTo>
                    <a:pt x="37763" y="390248"/>
                  </a:lnTo>
                  <a:lnTo>
                    <a:pt x="17304" y="349845"/>
                  </a:lnTo>
                  <a:lnTo>
                    <a:pt x="4456" y="305968"/>
                  </a:lnTo>
                  <a:lnTo>
                    <a:pt x="0" y="259349"/>
                  </a:lnTo>
                  <a:lnTo>
                    <a:pt x="4456" y="212731"/>
                  </a:lnTo>
                  <a:lnTo>
                    <a:pt x="17304" y="168854"/>
                  </a:lnTo>
                  <a:lnTo>
                    <a:pt x="37763" y="128451"/>
                  </a:lnTo>
                  <a:lnTo>
                    <a:pt x="65052" y="92254"/>
                  </a:lnTo>
                  <a:lnTo>
                    <a:pt x="98389" y="60995"/>
                  </a:lnTo>
                  <a:lnTo>
                    <a:pt x="136994" y="35408"/>
                  </a:lnTo>
                  <a:lnTo>
                    <a:pt x="180085" y="16225"/>
                  </a:lnTo>
                  <a:lnTo>
                    <a:pt x="226880" y="4178"/>
                  </a:lnTo>
                  <a:lnTo>
                    <a:pt x="276599" y="0"/>
                  </a:lnTo>
                  <a:lnTo>
                    <a:pt x="326319" y="4178"/>
                  </a:lnTo>
                  <a:lnTo>
                    <a:pt x="373114" y="16225"/>
                  </a:lnTo>
                  <a:lnTo>
                    <a:pt x="416205" y="35408"/>
                  </a:lnTo>
                  <a:lnTo>
                    <a:pt x="454809" y="60995"/>
                  </a:lnTo>
                  <a:lnTo>
                    <a:pt x="488147" y="92254"/>
                  </a:lnTo>
                  <a:lnTo>
                    <a:pt x="515435" y="128451"/>
                  </a:lnTo>
                  <a:lnTo>
                    <a:pt x="535895" y="168854"/>
                  </a:lnTo>
                  <a:lnTo>
                    <a:pt x="548743" y="212731"/>
                  </a:lnTo>
                  <a:lnTo>
                    <a:pt x="553199" y="259349"/>
                  </a:lnTo>
                  <a:lnTo>
                    <a:pt x="548743" y="305968"/>
                  </a:lnTo>
                  <a:lnTo>
                    <a:pt x="535895" y="349845"/>
                  </a:lnTo>
                  <a:lnTo>
                    <a:pt x="515435" y="390248"/>
                  </a:lnTo>
                  <a:lnTo>
                    <a:pt x="488147" y="426445"/>
                  </a:lnTo>
                  <a:lnTo>
                    <a:pt x="454809" y="457704"/>
                  </a:lnTo>
                  <a:lnTo>
                    <a:pt x="416205" y="483291"/>
                  </a:lnTo>
                  <a:lnTo>
                    <a:pt x="373114" y="502474"/>
                  </a:lnTo>
                  <a:lnTo>
                    <a:pt x="326319" y="514521"/>
                  </a:lnTo>
                  <a:lnTo>
                    <a:pt x="276599" y="518699"/>
                  </a:lnTo>
                  <a:close/>
                </a:path>
              </a:pathLst>
            </a:custGeom>
            <a:solidFill>
              <a:srgbClr val="FFFFFF">
                <a:alpha val="968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278462" y="5834999"/>
              <a:ext cx="553720" cy="518795"/>
            </a:xfrm>
            <a:custGeom>
              <a:avLst/>
              <a:gdLst/>
              <a:ahLst/>
              <a:cxnLst/>
              <a:rect l="l" t="t" r="r" b="b"/>
              <a:pathLst>
                <a:path w="553720" h="518795">
                  <a:moveTo>
                    <a:pt x="0" y="259349"/>
                  </a:moveTo>
                  <a:lnTo>
                    <a:pt x="4456" y="212731"/>
                  </a:lnTo>
                  <a:lnTo>
                    <a:pt x="17304" y="168854"/>
                  </a:lnTo>
                  <a:lnTo>
                    <a:pt x="37763" y="128451"/>
                  </a:lnTo>
                  <a:lnTo>
                    <a:pt x="65052" y="92254"/>
                  </a:lnTo>
                  <a:lnTo>
                    <a:pt x="98389" y="60995"/>
                  </a:lnTo>
                  <a:lnTo>
                    <a:pt x="136994" y="35408"/>
                  </a:lnTo>
                  <a:lnTo>
                    <a:pt x="180085" y="16225"/>
                  </a:lnTo>
                  <a:lnTo>
                    <a:pt x="226880" y="4178"/>
                  </a:lnTo>
                  <a:lnTo>
                    <a:pt x="276599" y="0"/>
                  </a:lnTo>
                  <a:lnTo>
                    <a:pt x="326319" y="4178"/>
                  </a:lnTo>
                  <a:lnTo>
                    <a:pt x="373114" y="16225"/>
                  </a:lnTo>
                  <a:lnTo>
                    <a:pt x="416205" y="35408"/>
                  </a:lnTo>
                  <a:lnTo>
                    <a:pt x="454809" y="60995"/>
                  </a:lnTo>
                  <a:lnTo>
                    <a:pt x="488147" y="92254"/>
                  </a:lnTo>
                  <a:lnTo>
                    <a:pt x="515435" y="128451"/>
                  </a:lnTo>
                  <a:lnTo>
                    <a:pt x="535895" y="168854"/>
                  </a:lnTo>
                  <a:lnTo>
                    <a:pt x="548743" y="212731"/>
                  </a:lnTo>
                  <a:lnTo>
                    <a:pt x="553199" y="259349"/>
                  </a:lnTo>
                  <a:lnTo>
                    <a:pt x="548743" y="305968"/>
                  </a:lnTo>
                  <a:lnTo>
                    <a:pt x="535895" y="349845"/>
                  </a:lnTo>
                  <a:lnTo>
                    <a:pt x="515435" y="390248"/>
                  </a:lnTo>
                  <a:lnTo>
                    <a:pt x="488147" y="426445"/>
                  </a:lnTo>
                  <a:lnTo>
                    <a:pt x="454809" y="457704"/>
                  </a:lnTo>
                  <a:lnTo>
                    <a:pt x="416205" y="483291"/>
                  </a:lnTo>
                  <a:lnTo>
                    <a:pt x="373114" y="502474"/>
                  </a:lnTo>
                  <a:lnTo>
                    <a:pt x="326319" y="514521"/>
                  </a:lnTo>
                  <a:lnTo>
                    <a:pt x="276599" y="518699"/>
                  </a:lnTo>
                  <a:lnTo>
                    <a:pt x="226880" y="514521"/>
                  </a:lnTo>
                  <a:lnTo>
                    <a:pt x="180085" y="502474"/>
                  </a:lnTo>
                  <a:lnTo>
                    <a:pt x="136994" y="483291"/>
                  </a:lnTo>
                  <a:lnTo>
                    <a:pt x="98389" y="457704"/>
                  </a:lnTo>
                  <a:lnTo>
                    <a:pt x="65052" y="426445"/>
                  </a:lnTo>
                  <a:lnTo>
                    <a:pt x="37763" y="390248"/>
                  </a:lnTo>
                  <a:lnTo>
                    <a:pt x="17304" y="349845"/>
                  </a:lnTo>
                  <a:lnTo>
                    <a:pt x="4456" y="305968"/>
                  </a:lnTo>
                  <a:lnTo>
                    <a:pt x="0" y="259349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269713" y="5195799"/>
              <a:ext cx="553720" cy="518795"/>
            </a:xfrm>
            <a:custGeom>
              <a:avLst/>
              <a:gdLst/>
              <a:ahLst/>
              <a:cxnLst/>
              <a:rect l="l" t="t" r="r" b="b"/>
              <a:pathLst>
                <a:path w="553720" h="518795">
                  <a:moveTo>
                    <a:pt x="276599" y="518699"/>
                  </a:moveTo>
                  <a:lnTo>
                    <a:pt x="226880" y="514521"/>
                  </a:lnTo>
                  <a:lnTo>
                    <a:pt x="180085" y="502474"/>
                  </a:lnTo>
                  <a:lnTo>
                    <a:pt x="136994" y="483291"/>
                  </a:lnTo>
                  <a:lnTo>
                    <a:pt x="98390" y="457704"/>
                  </a:lnTo>
                  <a:lnTo>
                    <a:pt x="65052" y="426445"/>
                  </a:lnTo>
                  <a:lnTo>
                    <a:pt x="37764" y="390248"/>
                  </a:lnTo>
                  <a:lnTo>
                    <a:pt x="17304" y="349845"/>
                  </a:lnTo>
                  <a:lnTo>
                    <a:pt x="4456" y="305968"/>
                  </a:lnTo>
                  <a:lnTo>
                    <a:pt x="0" y="259349"/>
                  </a:lnTo>
                  <a:lnTo>
                    <a:pt x="4456" y="212731"/>
                  </a:lnTo>
                  <a:lnTo>
                    <a:pt x="17304" y="168854"/>
                  </a:lnTo>
                  <a:lnTo>
                    <a:pt x="37764" y="128451"/>
                  </a:lnTo>
                  <a:lnTo>
                    <a:pt x="65052" y="92254"/>
                  </a:lnTo>
                  <a:lnTo>
                    <a:pt x="98390" y="60995"/>
                  </a:lnTo>
                  <a:lnTo>
                    <a:pt x="136994" y="35408"/>
                  </a:lnTo>
                  <a:lnTo>
                    <a:pt x="180085" y="16225"/>
                  </a:lnTo>
                  <a:lnTo>
                    <a:pt x="226880" y="4178"/>
                  </a:lnTo>
                  <a:lnTo>
                    <a:pt x="276599" y="0"/>
                  </a:lnTo>
                  <a:lnTo>
                    <a:pt x="326319" y="4178"/>
                  </a:lnTo>
                  <a:lnTo>
                    <a:pt x="373114" y="16225"/>
                  </a:lnTo>
                  <a:lnTo>
                    <a:pt x="416205" y="35408"/>
                  </a:lnTo>
                  <a:lnTo>
                    <a:pt x="454809" y="60995"/>
                  </a:lnTo>
                  <a:lnTo>
                    <a:pt x="488147" y="92254"/>
                  </a:lnTo>
                  <a:lnTo>
                    <a:pt x="515435" y="128451"/>
                  </a:lnTo>
                  <a:lnTo>
                    <a:pt x="535895" y="168854"/>
                  </a:lnTo>
                  <a:lnTo>
                    <a:pt x="548743" y="212731"/>
                  </a:lnTo>
                  <a:lnTo>
                    <a:pt x="553199" y="259349"/>
                  </a:lnTo>
                  <a:lnTo>
                    <a:pt x="548743" y="305968"/>
                  </a:lnTo>
                  <a:lnTo>
                    <a:pt x="535895" y="349845"/>
                  </a:lnTo>
                  <a:lnTo>
                    <a:pt x="515435" y="390248"/>
                  </a:lnTo>
                  <a:lnTo>
                    <a:pt x="488147" y="426445"/>
                  </a:lnTo>
                  <a:lnTo>
                    <a:pt x="454809" y="457704"/>
                  </a:lnTo>
                  <a:lnTo>
                    <a:pt x="416205" y="483291"/>
                  </a:lnTo>
                  <a:lnTo>
                    <a:pt x="373114" y="502474"/>
                  </a:lnTo>
                  <a:lnTo>
                    <a:pt x="326319" y="514521"/>
                  </a:lnTo>
                  <a:lnTo>
                    <a:pt x="276599" y="518699"/>
                  </a:lnTo>
                  <a:close/>
                </a:path>
              </a:pathLst>
            </a:custGeom>
            <a:solidFill>
              <a:srgbClr val="FFFFFF">
                <a:alpha val="968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269713" y="5195799"/>
              <a:ext cx="553720" cy="518795"/>
            </a:xfrm>
            <a:custGeom>
              <a:avLst/>
              <a:gdLst/>
              <a:ahLst/>
              <a:cxnLst/>
              <a:rect l="l" t="t" r="r" b="b"/>
              <a:pathLst>
                <a:path w="553720" h="518795">
                  <a:moveTo>
                    <a:pt x="0" y="259349"/>
                  </a:moveTo>
                  <a:lnTo>
                    <a:pt x="4456" y="212731"/>
                  </a:lnTo>
                  <a:lnTo>
                    <a:pt x="17304" y="168854"/>
                  </a:lnTo>
                  <a:lnTo>
                    <a:pt x="37764" y="128451"/>
                  </a:lnTo>
                  <a:lnTo>
                    <a:pt x="65052" y="92254"/>
                  </a:lnTo>
                  <a:lnTo>
                    <a:pt x="98390" y="60995"/>
                  </a:lnTo>
                  <a:lnTo>
                    <a:pt x="136994" y="35408"/>
                  </a:lnTo>
                  <a:lnTo>
                    <a:pt x="180085" y="16225"/>
                  </a:lnTo>
                  <a:lnTo>
                    <a:pt x="226880" y="4178"/>
                  </a:lnTo>
                  <a:lnTo>
                    <a:pt x="276599" y="0"/>
                  </a:lnTo>
                  <a:lnTo>
                    <a:pt x="326319" y="4178"/>
                  </a:lnTo>
                  <a:lnTo>
                    <a:pt x="373114" y="16225"/>
                  </a:lnTo>
                  <a:lnTo>
                    <a:pt x="416205" y="35408"/>
                  </a:lnTo>
                  <a:lnTo>
                    <a:pt x="454809" y="60995"/>
                  </a:lnTo>
                  <a:lnTo>
                    <a:pt x="488147" y="92254"/>
                  </a:lnTo>
                  <a:lnTo>
                    <a:pt x="515435" y="128451"/>
                  </a:lnTo>
                  <a:lnTo>
                    <a:pt x="535895" y="168854"/>
                  </a:lnTo>
                  <a:lnTo>
                    <a:pt x="548743" y="212731"/>
                  </a:lnTo>
                  <a:lnTo>
                    <a:pt x="553199" y="259349"/>
                  </a:lnTo>
                  <a:lnTo>
                    <a:pt x="548743" y="305968"/>
                  </a:lnTo>
                  <a:lnTo>
                    <a:pt x="535895" y="349845"/>
                  </a:lnTo>
                  <a:lnTo>
                    <a:pt x="515435" y="390248"/>
                  </a:lnTo>
                  <a:lnTo>
                    <a:pt x="488147" y="426445"/>
                  </a:lnTo>
                  <a:lnTo>
                    <a:pt x="454809" y="457704"/>
                  </a:lnTo>
                  <a:lnTo>
                    <a:pt x="416205" y="483291"/>
                  </a:lnTo>
                  <a:lnTo>
                    <a:pt x="373114" y="502474"/>
                  </a:lnTo>
                  <a:lnTo>
                    <a:pt x="326319" y="514521"/>
                  </a:lnTo>
                  <a:lnTo>
                    <a:pt x="276599" y="518699"/>
                  </a:lnTo>
                  <a:lnTo>
                    <a:pt x="226880" y="514521"/>
                  </a:lnTo>
                  <a:lnTo>
                    <a:pt x="180085" y="502474"/>
                  </a:lnTo>
                  <a:lnTo>
                    <a:pt x="136994" y="483291"/>
                  </a:lnTo>
                  <a:lnTo>
                    <a:pt x="98390" y="457704"/>
                  </a:lnTo>
                  <a:lnTo>
                    <a:pt x="65052" y="426445"/>
                  </a:lnTo>
                  <a:lnTo>
                    <a:pt x="37764" y="390248"/>
                  </a:lnTo>
                  <a:lnTo>
                    <a:pt x="17304" y="349845"/>
                  </a:lnTo>
                  <a:lnTo>
                    <a:pt x="4456" y="305968"/>
                  </a:lnTo>
                  <a:lnTo>
                    <a:pt x="0" y="259349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1346574" y="1909549"/>
              <a:ext cx="848360" cy="928369"/>
            </a:xfrm>
            <a:custGeom>
              <a:avLst/>
              <a:gdLst/>
              <a:ahLst/>
              <a:cxnLst/>
              <a:rect l="l" t="t" r="r" b="b"/>
              <a:pathLst>
                <a:path w="848359" h="928369">
                  <a:moveTo>
                    <a:pt x="848099" y="928199"/>
                  </a:moveTo>
                  <a:lnTo>
                    <a:pt x="0" y="928199"/>
                  </a:lnTo>
                  <a:lnTo>
                    <a:pt x="0" y="0"/>
                  </a:lnTo>
                  <a:lnTo>
                    <a:pt x="848099" y="0"/>
                  </a:lnTo>
                  <a:lnTo>
                    <a:pt x="848099" y="928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1419600" y="1935839"/>
            <a:ext cx="577850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dirty="0" sz="2300" spc="-254">
                <a:latin typeface="Arial MT"/>
                <a:cs typeface="Arial MT"/>
              </a:rPr>
              <a:t>Mục  </a:t>
            </a:r>
            <a:r>
              <a:rPr dirty="0" sz="2300" spc="-265">
                <a:latin typeface="Arial MT"/>
                <a:cs typeface="Arial MT"/>
              </a:rPr>
              <a:t>đích</a:t>
            </a:r>
            <a:endParaRPr sz="23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382075" y="5234688"/>
            <a:ext cx="36131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 spc="-155">
                <a:latin typeface="Arial MT"/>
                <a:cs typeface="Arial MT"/>
              </a:rPr>
              <a:t>Mục  </a:t>
            </a:r>
            <a:r>
              <a:rPr dirty="0" sz="1400" spc="-5">
                <a:latin typeface="Arial MT"/>
                <a:cs typeface="Arial MT"/>
              </a:rPr>
              <a:t>tiêu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387199" y="5852463"/>
            <a:ext cx="36131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 spc="-155">
                <a:latin typeface="Arial MT"/>
                <a:cs typeface="Arial MT"/>
              </a:rPr>
              <a:t>Mục  </a:t>
            </a:r>
            <a:r>
              <a:rPr dirty="0" sz="1400" spc="-5">
                <a:latin typeface="Arial MT"/>
                <a:cs typeface="Arial MT"/>
              </a:rPr>
              <a:t>tiêu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225050" y="6016437"/>
            <a:ext cx="36131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 spc="-155">
                <a:latin typeface="Arial MT"/>
                <a:cs typeface="Arial MT"/>
              </a:rPr>
              <a:t>Mục  </a:t>
            </a:r>
            <a:r>
              <a:rPr dirty="0" sz="1400" spc="-5">
                <a:latin typeface="Arial MT"/>
                <a:cs typeface="Arial MT"/>
              </a:rPr>
              <a:t>tiêu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67138" y="2797011"/>
          <a:ext cx="12121515" cy="5722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50915"/>
                <a:gridCol w="6050915"/>
              </a:tblGrid>
              <a:tr h="9516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dirty="0" sz="4200">
                          <a:solidFill>
                            <a:srgbClr val="FFFFFF"/>
                          </a:solidFill>
                          <a:latin typeface="MS PGothic"/>
                          <a:cs typeface="MS PGothic"/>
                        </a:rPr>
                        <a:t>目的</a:t>
                      </a:r>
                      <a:endParaRPr sz="4200">
                        <a:latin typeface="MS PGothic"/>
                        <a:cs typeface="MS PGothic"/>
                      </a:endParaRPr>
                    </a:p>
                  </a:txBody>
                  <a:tcPr marL="0" marR="0" marB="0" marT="135255">
                    <a:lnL w="12700">
                      <a:solidFill>
                        <a:srgbClr val="A9A9A9"/>
                      </a:solidFill>
                      <a:prstDash val="solid"/>
                    </a:lnL>
                    <a:lnR w="12700">
                      <a:solidFill>
                        <a:srgbClr val="A9A9A9"/>
                      </a:solidFill>
                      <a:prstDash val="solid"/>
                    </a:lnR>
                    <a:lnT w="12700">
                      <a:solidFill>
                        <a:srgbClr val="A9A9A9"/>
                      </a:solidFill>
                      <a:prstDash val="solid"/>
                    </a:lnT>
                    <a:solidFill>
                      <a:srgbClr val="C8260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dirty="0" sz="4200">
                          <a:solidFill>
                            <a:srgbClr val="FFFFFF"/>
                          </a:solidFill>
                          <a:latin typeface="MS PGothic"/>
                          <a:cs typeface="MS PGothic"/>
                        </a:rPr>
                        <a:t>目標</a:t>
                      </a:r>
                      <a:endParaRPr sz="4200">
                        <a:latin typeface="MS PGothic"/>
                        <a:cs typeface="MS PGothic"/>
                      </a:endParaRPr>
                    </a:p>
                  </a:txBody>
                  <a:tcPr marL="0" marR="0" marB="0" marT="135255">
                    <a:lnL w="12700">
                      <a:solidFill>
                        <a:srgbClr val="A9A9A9"/>
                      </a:solidFill>
                      <a:prstDash val="solid"/>
                    </a:lnL>
                    <a:lnR w="12700">
                      <a:solidFill>
                        <a:srgbClr val="A9A9A9"/>
                      </a:solidFill>
                      <a:prstDash val="solid"/>
                    </a:lnR>
                    <a:lnT w="12700">
                      <a:solidFill>
                        <a:srgbClr val="A9A9A9"/>
                      </a:solidFill>
                      <a:prstDash val="solid"/>
                    </a:lnT>
                    <a:solidFill>
                      <a:srgbClr val="2D7AAB"/>
                    </a:solidFill>
                  </a:tcPr>
                </a:tc>
              </a:tr>
              <a:tr h="9516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r>
                        <a:rPr dirty="0" sz="3200">
                          <a:latin typeface="MS PGothic"/>
                          <a:cs typeface="MS PGothic"/>
                        </a:rPr>
                        <a:t>最終点</a:t>
                      </a:r>
                      <a:endParaRPr sz="3200">
                        <a:latin typeface="MS PGothic"/>
                        <a:cs typeface="MS PGothic"/>
                      </a:endParaRPr>
                    </a:p>
                  </a:txBody>
                  <a:tcPr marL="0" marR="0" marB="0" marT="216535">
                    <a:lnL w="12700">
                      <a:solidFill>
                        <a:srgbClr val="A9A9A9"/>
                      </a:solidFill>
                      <a:prstDash val="solid"/>
                    </a:lnL>
                    <a:lnR w="12700">
                      <a:solidFill>
                        <a:srgbClr val="A9A9A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r>
                        <a:rPr dirty="0" sz="3200">
                          <a:latin typeface="MS PGothic"/>
                          <a:cs typeface="MS PGothic"/>
                        </a:rPr>
                        <a:t>通過点</a:t>
                      </a:r>
                      <a:endParaRPr sz="3200">
                        <a:latin typeface="MS PGothic"/>
                        <a:cs typeface="MS PGothic"/>
                      </a:endParaRPr>
                    </a:p>
                  </a:txBody>
                  <a:tcPr marL="0" marR="0" marB="0" marT="216535">
                    <a:lnL w="12700">
                      <a:solidFill>
                        <a:srgbClr val="A9A9A9"/>
                      </a:solidFill>
                      <a:prstDash val="solid"/>
                    </a:lnL>
                    <a:lnR w="12700">
                      <a:solidFill>
                        <a:srgbClr val="A9A9A9"/>
                      </a:solidFill>
                      <a:prstDash val="solid"/>
                    </a:lnR>
                  </a:tcPr>
                </a:tc>
              </a:tr>
              <a:tr h="9516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r>
                        <a:rPr dirty="0" sz="3200" spc="-5">
                          <a:latin typeface="MS PGothic"/>
                          <a:cs typeface="MS PGothic"/>
                        </a:rPr>
                        <a:t>ゴール</a:t>
                      </a:r>
                      <a:endParaRPr sz="3200">
                        <a:latin typeface="MS PGothic"/>
                        <a:cs typeface="MS PGothic"/>
                      </a:endParaRPr>
                    </a:p>
                  </a:txBody>
                  <a:tcPr marL="0" marR="0" marB="0" marT="216535">
                    <a:lnL w="12700">
                      <a:solidFill>
                        <a:srgbClr val="A9A9A9"/>
                      </a:solidFill>
                      <a:prstDash val="solid"/>
                    </a:lnL>
                    <a:lnR w="12700">
                      <a:solidFill>
                        <a:srgbClr val="A9A9A9"/>
                      </a:solidFill>
                      <a:prstDash val="solid"/>
                    </a:lnR>
                    <a:solidFill>
                      <a:srgbClr val="E3E4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r>
                        <a:rPr dirty="0" sz="3200">
                          <a:latin typeface="MS PGothic"/>
                          <a:cs typeface="MS PGothic"/>
                        </a:rPr>
                        <a:t>目印</a:t>
                      </a:r>
                      <a:endParaRPr sz="3200">
                        <a:latin typeface="MS PGothic"/>
                        <a:cs typeface="MS PGothic"/>
                      </a:endParaRPr>
                    </a:p>
                  </a:txBody>
                  <a:tcPr marL="0" marR="0" marB="0" marT="216535">
                    <a:lnL w="12700">
                      <a:solidFill>
                        <a:srgbClr val="A9A9A9"/>
                      </a:solidFill>
                      <a:prstDash val="solid"/>
                    </a:lnL>
                    <a:lnR w="12700">
                      <a:solidFill>
                        <a:srgbClr val="A9A9A9"/>
                      </a:solidFill>
                      <a:prstDash val="solid"/>
                    </a:lnR>
                    <a:solidFill>
                      <a:srgbClr val="E3E4E7"/>
                    </a:solidFill>
                  </a:tcPr>
                </a:tc>
              </a:tr>
              <a:tr h="9516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r>
                        <a:rPr dirty="0" sz="3200">
                          <a:latin typeface="MS PGothic"/>
                          <a:cs typeface="MS PGothic"/>
                        </a:rPr>
                        <a:t>抽象的</a:t>
                      </a:r>
                      <a:endParaRPr sz="3200">
                        <a:latin typeface="MS PGothic"/>
                        <a:cs typeface="MS PGothic"/>
                      </a:endParaRPr>
                    </a:p>
                  </a:txBody>
                  <a:tcPr marL="0" marR="0" marB="0" marT="216535">
                    <a:lnL w="12700">
                      <a:solidFill>
                        <a:srgbClr val="A9A9A9"/>
                      </a:solidFill>
                      <a:prstDash val="solid"/>
                    </a:lnL>
                    <a:lnR w="12700">
                      <a:solidFill>
                        <a:srgbClr val="A9A9A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r>
                        <a:rPr dirty="0" sz="3200">
                          <a:latin typeface="MS PGothic"/>
                          <a:cs typeface="MS PGothic"/>
                        </a:rPr>
                        <a:t>具体的</a:t>
                      </a:r>
                      <a:endParaRPr sz="3200">
                        <a:latin typeface="MS PGothic"/>
                        <a:cs typeface="MS PGothic"/>
                      </a:endParaRPr>
                    </a:p>
                  </a:txBody>
                  <a:tcPr marL="0" marR="0" marB="0" marT="216535">
                    <a:lnL w="12700">
                      <a:solidFill>
                        <a:srgbClr val="A9A9A9"/>
                      </a:solidFill>
                      <a:prstDash val="solid"/>
                    </a:lnL>
                    <a:lnR w="12700">
                      <a:solidFill>
                        <a:srgbClr val="A9A9A9"/>
                      </a:solidFill>
                      <a:prstDash val="solid"/>
                    </a:lnR>
                  </a:tcPr>
                </a:tc>
              </a:tr>
              <a:tr h="9516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r>
                        <a:rPr dirty="0" sz="3200">
                          <a:latin typeface="MS PGothic"/>
                          <a:cs typeface="MS PGothic"/>
                        </a:rPr>
                        <a:t>目指す姿</a:t>
                      </a:r>
                      <a:endParaRPr sz="3200">
                        <a:latin typeface="MS PGothic"/>
                        <a:cs typeface="MS PGothic"/>
                      </a:endParaRPr>
                    </a:p>
                  </a:txBody>
                  <a:tcPr marL="0" marR="0" marB="0" marT="216535">
                    <a:lnL w="12700">
                      <a:solidFill>
                        <a:srgbClr val="A9A9A9"/>
                      </a:solidFill>
                      <a:prstDash val="solid"/>
                    </a:lnL>
                    <a:lnR w="12700">
                      <a:solidFill>
                        <a:srgbClr val="A9A9A9"/>
                      </a:solidFill>
                      <a:prstDash val="solid"/>
                    </a:lnR>
                    <a:solidFill>
                      <a:srgbClr val="E3E4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r>
                        <a:rPr dirty="0" sz="3200">
                          <a:latin typeface="MS PGothic"/>
                          <a:cs typeface="MS PGothic"/>
                        </a:rPr>
                        <a:t>数</a:t>
                      </a:r>
                      <a:r>
                        <a:rPr dirty="0" sz="3200" spc="-5">
                          <a:latin typeface="MS PGothic"/>
                          <a:cs typeface="MS PGothic"/>
                        </a:rPr>
                        <a:t>値</a:t>
                      </a:r>
                      <a:r>
                        <a:rPr dirty="0" sz="3200" spc="-5">
                          <a:latin typeface="Arial MT"/>
                          <a:cs typeface="Arial MT"/>
                        </a:rPr>
                        <a:t>/</a:t>
                      </a:r>
                      <a:r>
                        <a:rPr dirty="0" sz="3200">
                          <a:latin typeface="MS PGothic"/>
                          <a:cs typeface="MS PGothic"/>
                        </a:rPr>
                        <a:t>状態</a:t>
                      </a:r>
                      <a:endParaRPr sz="3200">
                        <a:latin typeface="MS PGothic"/>
                        <a:cs typeface="MS PGothic"/>
                      </a:endParaRPr>
                    </a:p>
                  </a:txBody>
                  <a:tcPr marL="0" marR="0" marB="0" marT="216535">
                    <a:lnL w="12700">
                      <a:solidFill>
                        <a:srgbClr val="A9A9A9"/>
                      </a:solidFill>
                      <a:prstDash val="solid"/>
                    </a:lnL>
                    <a:lnR w="12700">
                      <a:solidFill>
                        <a:srgbClr val="A9A9A9"/>
                      </a:solidFill>
                      <a:prstDash val="solid"/>
                    </a:lnR>
                    <a:solidFill>
                      <a:srgbClr val="E3E4E7"/>
                    </a:solidFill>
                  </a:tcPr>
                </a:tc>
              </a:tr>
              <a:tr h="9516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r>
                        <a:rPr dirty="0" sz="3200">
                          <a:latin typeface="MS PGothic"/>
                          <a:cs typeface="MS PGothic"/>
                        </a:rPr>
                        <a:t>一つ</a:t>
                      </a:r>
                      <a:endParaRPr sz="3200">
                        <a:latin typeface="MS PGothic"/>
                        <a:cs typeface="MS PGothic"/>
                      </a:endParaRPr>
                    </a:p>
                  </a:txBody>
                  <a:tcPr marL="0" marR="0" marB="0" marT="216535">
                    <a:lnL w="12700">
                      <a:solidFill>
                        <a:srgbClr val="A9A9A9"/>
                      </a:solidFill>
                      <a:prstDash val="solid"/>
                    </a:lnL>
                    <a:lnR w="12700">
                      <a:solidFill>
                        <a:srgbClr val="A9A9A9"/>
                      </a:solidFill>
                      <a:prstDash val="solid"/>
                    </a:lnR>
                    <a:lnB w="12700">
                      <a:solidFill>
                        <a:srgbClr val="A9A9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r>
                        <a:rPr dirty="0" sz="3200">
                          <a:latin typeface="MS PGothic"/>
                          <a:cs typeface="MS PGothic"/>
                        </a:rPr>
                        <a:t>複数</a:t>
                      </a:r>
                      <a:endParaRPr sz="3200">
                        <a:latin typeface="MS PGothic"/>
                        <a:cs typeface="MS PGothic"/>
                      </a:endParaRPr>
                    </a:p>
                  </a:txBody>
                  <a:tcPr marL="0" marR="0" marB="0" marT="216535">
                    <a:lnL w="12700">
                      <a:solidFill>
                        <a:srgbClr val="A9A9A9"/>
                      </a:solidFill>
                      <a:prstDash val="solid"/>
                    </a:lnL>
                    <a:lnR w="12700">
                      <a:solidFill>
                        <a:srgbClr val="A9A9A9"/>
                      </a:solidFill>
                      <a:prstDash val="solid"/>
                    </a:lnR>
                    <a:lnB w="12700">
                      <a:solidFill>
                        <a:srgbClr val="A9A9A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17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4925" y="547221"/>
            <a:ext cx="685482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目的と目標（まとめ）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67138" y="2797011"/>
          <a:ext cx="12121515" cy="5722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50915"/>
                <a:gridCol w="6050915"/>
              </a:tblGrid>
              <a:tr h="9516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dirty="0" sz="4200" b="1">
                          <a:solidFill>
                            <a:srgbClr val="FFFFFF"/>
                          </a:solidFill>
                          <a:latin typeface="Microsoft YaHei UI"/>
                          <a:cs typeface="Microsoft YaHei UI"/>
                        </a:rPr>
                        <a:t>目的</a:t>
                      </a:r>
                      <a:endParaRPr sz="42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135255">
                    <a:lnL w="12700">
                      <a:solidFill>
                        <a:srgbClr val="A9A9A9"/>
                      </a:solidFill>
                      <a:prstDash val="solid"/>
                    </a:lnL>
                    <a:lnR w="12700">
                      <a:solidFill>
                        <a:srgbClr val="A9A9A9"/>
                      </a:solidFill>
                      <a:prstDash val="solid"/>
                    </a:lnR>
                    <a:lnT w="12700">
                      <a:solidFill>
                        <a:srgbClr val="A9A9A9"/>
                      </a:solidFill>
                      <a:prstDash val="solid"/>
                    </a:lnT>
                    <a:solidFill>
                      <a:srgbClr val="C8260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dirty="0" sz="4200" b="1">
                          <a:solidFill>
                            <a:srgbClr val="FFFFFF"/>
                          </a:solidFill>
                          <a:latin typeface="Microsoft YaHei UI"/>
                          <a:cs typeface="Microsoft YaHei UI"/>
                        </a:rPr>
                        <a:t>目標</a:t>
                      </a:r>
                      <a:endParaRPr sz="4200">
                        <a:latin typeface="Microsoft YaHei UI"/>
                        <a:cs typeface="Microsoft YaHei UI"/>
                      </a:endParaRPr>
                    </a:p>
                  </a:txBody>
                  <a:tcPr marL="0" marR="0" marB="0" marT="135255">
                    <a:lnL w="12700">
                      <a:solidFill>
                        <a:srgbClr val="A9A9A9"/>
                      </a:solidFill>
                      <a:prstDash val="solid"/>
                    </a:lnL>
                    <a:lnR w="12700">
                      <a:solidFill>
                        <a:srgbClr val="A9A9A9"/>
                      </a:solidFill>
                      <a:prstDash val="solid"/>
                    </a:lnR>
                    <a:lnT w="12700">
                      <a:solidFill>
                        <a:srgbClr val="A9A9A9"/>
                      </a:solidFill>
                      <a:prstDash val="solid"/>
                    </a:lnT>
                    <a:solidFill>
                      <a:srgbClr val="2D7AAB"/>
                    </a:solidFill>
                  </a:tcPr>
                </a:tc>
              </a:tr>
              <a:tr h="9516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r>
                        <a:rPr dirty="0" sz="3200" spc="-5">
                          <a:latin typeface="Arial MT"/>
                          <a:cs typeface="Arial MT"/>
                        </a:rPr>
                        <a:t>Điể</a:t>
                      </a:r>
                      <a:r>
                        <a:rPr dirty="0" sz="3200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32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3200">
                          <a:latin typeface="Arial MT"/>
                          <a:cs typeface="Arial MT"/>
                        </a:rPr>
                        <a:t>cuối</a:t>
                      </a:r>
                      <a:r>
                        <a:rPr dirty="0" sz="32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3200">
                          <a:latin typeface="Arial MT"/>
                          <a:cs typeface="Arial MT"/>
                        </a:rPr>
                        <a:t>cùng</a:t>
                      </a:r>
                      <a:endParaRPr sz="3200">
                        <a:latin typeface="Arial MT"/>
                        <a:cs typeface="Arial MT"/>
                      </a:endParaRPr>
                    </a:p>
                  </a:txBody>
                  <a:tcPr marL="0" marR="0" marB="0" marT="216535">
                    <a:lnL w="12700">
                      <a:solidFill>
                        <a:srgbClr val="A9A9A9"/>
                      </a:solidFill>
                      <a:prstDash val="solid"/>
                    </a:lnL>
                    <a:lnR w="12700">
                      <a:solidFill>
                        <a:srgbClr val="A9A9A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r>
                        <a:rPr dirty="0" sz="3200" spc="-5">
                          <a:latin typeface="Arial MT"/>
                          <a:cs typeface="Arial MT"/>
                        </a:rPr>
                        <a:t>Điể</a:t>
                      </a:r>
                      <a:r>
                        <a:rPr dirty="0" sz="3200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32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3200" spc="-5">
                          <a:latin typeface="Arial MT"/>
                          <a:cs typeface="Arial MT"/>
                        </a:rPr>
                        <a:t>đ</a:t>
                      </a:r>
                      <a:r>
                        <a:rPr dirty="0" sz="320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3200" spc="-5">
                          <a:latin typeface="Arial MT"/>
                          <a:cs typeface="Arial MT"/>
                        </a:rPr>
                        <a:t> qua</a:t>
                      </a:r>
                      <a:endParaRPr sz="3200">
                        <a:latin typeface="Arial MT"/>
                        <a:cs typeface="Arial MT"/>
                      </a:endParaRPr>
                    </a:p>
                  </a:txBody>
                  <a:tcPr marL="0" marR="0" marB="0" marT="216535">
                    <a:lnL w="12700">
                      <a:solidFill>
                        <a:srgbClr val="A9A9A9"/>
                      </a:solidFill>
                      <a:prstDash val="solid"/>
                    </a:lnL>
                    <a:lnR w="12700">
                      <a:solidFill>
                        <a:srgbClr val="A9A9A9"/>
                      </a:solidFill>
                      <a:prstDash val="solid"/>
                    </a:lnR>
                  </a:tcPr>
                </a:tc>
              </a:tr>
              <a:tr h="9516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r>
                        <a:rPr dirty="0" sz="3200" spc="-5">
                          <a:latin typeface="Arial MT"/>
                          <a:cs typeface="Arial MT"/>
                        </a:rPr>
                        <a:t>Mụ</a:t>
                      </a:r>
                      <a:r>
                        <a:rPr dirty="0" sz="3200">
                          <a:latin typeface="Arial MT"/>
                          <a:cs typeface="Arial MT"/>
                        </a:rPr>
                        <a:t>c</a:t>
                      </a:r>
                      <a:r>
                        <a:rPr dirty="0" sz="32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3200" spc="-10">
                          <a:latin typeface="Arial MT"/>
                          <a:cs typeface="Arial MT"/>
                        </a:rPr>
                        <a:t>tiêu</a:t>
                      </a:r>
                      <a:r>
                        <a:rPr dirty="0" sz="3200">
                          <a:latin typeface="Arial MT"/>
                          <a:cs typeface="Arial MT"/>
                        </a:rPr>
                        <a:t>,</a:t>
                      </a:r>
                      <a:r>
                        <a:rPr dirty="0" sz="32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3200" spc="-5">
                          <a:latin typeface="Arial MT"/>
                          <a:cs typeface="Arial MT"/>
                        </a:rPr>
                        <a:t>đích</a:t>
                      </a:r>
                      <a:endParaRPr sz="3200">
                        <a:latin typeface="Arial MT"/>
                        <a:cs typeface="Arial MT"/>
                      </a:endParaRPr>
                    </a:p>
                  </a:txBody>
                  <a:tcPr marL="0" marR="0" marB="0" marT="216535">
                    <a:lnL w="12700">
                      <a:solidFill>
                        <a:srgbClr val="A9A9A9"/>
                      </a:solidFill>
                      <a:prstDash val="solid"/>
                    </a:lnL>
                    <a:lnR w="12700">
                      <a:solidFill>
                        <a:srgbClr val="A9A9A9"/>
                      </a:solidFill>
                      <a:prstDash val="solid"/>
                    </a:lnR>
                    <a:solidFill>
                      <a:srgbClr val="E3E4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r>
                        <a:rPr dirty="0" sz="3200" spc="-5">
                          <a:latin typeface="Arial MT"/>
                          <a:cs typeface="Arial MT"/>
                        </a:rPr>
                        <a:t>Dấu</a:t>
                      </a:r>
                      <a:r>
                        <a:rPr dirty="0" sz="3200">
                          <a:latin typeface="Arial MT"/>
                          <a:cs typeface="Arial MT"/>
                        </a:rPr>
                        <a:t>,</a:t>
                      </a:r>
                      <a:r>
                        <a:rPr dirty="0" sz="32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3200">
                          <a:latin typeface="Arial MT"/>
                          <a:cs typeface="Arial MT"/>
                        </a:rPr>
                        <a:t>mốc</a:t>
                      </a:r>
                      <a:endParaRPr sz="3200">
                        <a:latin typeface="Arial MT"/>
                        <a:cs typeface="Arial MT"/>
                      </a:endParaRPr>
                    </a:p>
                  </a:txBody>
                  <a:tcPr marL="0" marR="0" marB="0" marT="216535">
                    <a:lnL w="12700">
                      <a:solidFill>
                        <a:srgbClr val="A9A9A9"/>
                      </a:solidFill>
                      <a:prstDash val="solid"/>
                    </a:lnL>
                    <a:lnR w="12700">
                      <a:solidFill>
                        <a:srgbClr val="A9A9A9"/>
                      </a:solidFill>
                      <a:prstDash val="solid"/>
                    </a:lnR>
                    <a:solidFill>
                      <a:srgbClr val="E3E4E7"/>
                    </a:solidFill>
                  </a:tcPr>
                </a:tc>
              </a:tr>
              <a:tr h="9516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r>
                        <a:rPr dirty="0" sz="3200" spc="-12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3200" spc="-5">
                          <a:latin typeface="Arial MT"/>
                          <a:cs typeface="Arial MT"/>
                        </a:rPr>
                        <a:t>rừ</a:t>
                      </a:r>
                      <a:r>
                        <a:rPr dirty="0" sz="3200">
                          <a:latin typeface="Arial MT"/>
                          <a:cs typeface="Arial MT"/>
                        </a:rPr>
                        <a:t>u</a:t>
                      </a:r>
                      <a:r>
                        <a:rPr dirty="0" sz="32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3200" spc="-5">
                          <a:latin typeface="Arial MT"/>
                          <a:cs typeface="Arial MT"/>
                        </a:rPr>
                        <a:t>tượng</a:t>
                      </a:r>
                      <a:endParaRPr sz="3200">
                        <a:latin typeface="Arial MT"/>
                        <a:cs typeface="Arial MT"/>
                      </a:endParaRPr>
                    </a:p>
                  </a:txBody>
                  <a:tcPr marL="0" marR="0" marB="0" marT="216535">
                    <a:lnL w="12700">
                      <a:solidFill>
                        <a:srgbClr val="A9A9A9"/>
                      </a:solidFill>
                      <a:prstDash val="solid"/>
                    </a:lnL>
                    <a:lnR w="12700">
                      <a:solidFill>
                        <a:srgbClr val="A9A9A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r>
                        <a:rPr dirty="0" sz="3200" spc="-5">
                          <a:latin typeface="Arial MT"/>
                          <a:cs typeface="Arial MT"/>
                        </a:rPr>
                        <a:t>C</a:t>
                      </a:r>
                      <a:r>
                        <a:rPr dirty="0" sz="3200">
                          <a:latin typeface="Arial MT"/>
                          <a:cs typeface="Arial MT"/>
                        </a:rPr>
                        <a:t>ụ</a:t>
                      </a:r>
                      <a:r>
                        <a:rPr dirty="0" sz="32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3200" spc="-5">
                          <a:latin typeface="Arial MT"/>
                          <a:cs typeface="Arial MT"/>
                        </a:rPr>
                        <a:t>thể</a:t>
                      </a:r>
                      <a:endParaRPr sz="3200">
                        <a:latin typeface="Arial MT"/>
                        <a:cs typeface="Arial MT"/>
                      </a:endParaRPr>
                    </a:p>
                  </a:txBody>
                  <a:tcPr marL="0" marR="0" marB="0" marT="216535">
                    <a:lnL w="12700">
                      <a:solidFill>
                        <a:srgbClr val="A9A9A9"/>
                      </a:solidFill>
                      <a:prstDash val="solid"/>
                    </a:lnL>
                    <a:lnR w="12700">
                      <a:solidFill>
                        <a:srgbClr val="A9A9A9"/>
                      </a:solidFill>
                      <a:prstDash val="solid"/>
                    </a:lnR>
                  </a:tcPr>
                </a:tc>
              </a:tr>
              <a:tr h="9516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r>
                        <a:rPr dirty="0" sz="3200" spc="-5">
                          <a:latin typeface="Arial MT"/>
                          <a:cs typeface="Arial MT"/>
                        </a:rPr>
                        <a:t>Hìn</a:t>
                      </a:r>
                      <a:r>
                        <a:rPr dirty="0" sz="3200">
                          <a:latin typeface="Arial MT"/>
                          <a:cs typeface="Arial MT"/>
                        </a:rPr>
                        <a:t>h</a:t>
                      </a:r>
                      <a:r>
                        <a:rPr dirty="0" sz="32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3200" spc="-10">
                          <a:latin typeface="Arial MT"/>
                          <a:cs typeface="Arial MT"/>
                        </a:rPr>
                        <a:t>thá</a:t>
                      </a:r>
                      <a:r>
                        <a:rPr dirty="0" sz="320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32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3200" spc="-5">
                          <a:latin typeface="Arial MT"/>
                          <a:cs typeface="Arial MT"/>
                        </a:rPr>
                        <a:t>hướn</a:t>
                      </a:r>
                      <a:r>
                        <a:rPr dirty="0" sz="3200">
                          <a:latin typeface="Arial MT"/>
                          <a:cs typeface="Arial MT"/>
                        </a:rPr>
                        <a:t>g</a:t>
                      </a:r>
                      <a:r>
                        <a:rPr dirty="0" sz="32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3200" spc="-5">
                          <a:latin typeface="Arial MT"/>
                          <a:cs typeface="Arial MT"/>
                        </a:rPr>
                        <a:t>đến</a:t>
                      </a:r>
                      <a:endParaRPr sz="3200">
                        <a:latin typeface="Arial MT"/>
                        <a:cs typeface="Arial MT"/>
                      </a:endParaRPr>
                    </a:p>
                  </a:txBody>
                  <a:tcPr marL="0" marR="0" marB="0" marT="216535">
                    <a:lnL w="12700">
                      <a:solidFill>
                        <a:srgbClr val="A9A9A9"/>
                      </a:solidFill>
                      <a:prstDash val="solid"/>
                    </a:lnL>
                    <a:lnR w="12700">
                      <a:solidFill>
                        <a:srgbClr val="A9A9A9"/>
                      </a:solidFill>
                      <a:prstDash val="solid"/>
                    </a:lnR>
                    <a:solidFill>
                      <a:srgbClr val="E3E4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r>
                        <a:rPr dirty="0" sz="3200" spc="-5">
                          <a:latin typeface="Arial MT"/>
                          <a:cs typeface="Arial MT"/>
                        </a:rPr>
                        <a:t>Co</a:t>
                      </a:r>
                      <a:r>
                        <a:rPr dirty="0" sz="3200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32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3200">
                          <a:latin typeface="Arial MT"/>
                          <a:cs typeface="Arial MT"/>
                        </a:rPr>
                        <a:t>số/trạng</a:t>
                      </a:r>
                      <a:r>
                        <a:rPr dirty="0" sz="3200" spc="-5">
                          <a:latin typeface="Arial MT"/>
                          <a:cs typeface="Arial MT"/>
                        </a:rPr>
                        <a:t> thái</a:t>
                      </a:r>
                      <a:endParaRPr sz="3200">
                        <a:latin typeface="Arial MT"/>
                        <a:cs typeface="Arial MT"/>
                      </a:endParaRPr>
                    </a:p>
                  </a:txBody>
                  <a:tcPr marL="0" marR="0" marB="0" marT="216535">
                    <a:lnL w="12700">
                      <a:solidFill>
                        <a:srgbClr val="A9A9A9"/>
                      </a:solidFill>
                      <a:prstDash val="solid"/>
                    </a:lnL>
                    <a:lnR w="12700">
                      <a:solidFill>
                        <a:srgbClr val="A9A9A9"/>
                      </a:solidFill>
                      <a:prstDash val="solid"/>
                    </a:lnR>
                    <a:solidFill>
                      <a:srgbClr val="E3E4E7"/>
                    </a:solidFill>
                  </a:tcPr>
                </a:tc>
              </a:tr>
              <a:tr h="9516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r>
                        <a:rPr dirty="0" sz="3200" spc="-475">
                          <a:latin typeface="Arial MT"/>
                          <a:cs typeface="Arial MT"/>
                        </a:rPr>
                        <a:t>Một</a:t>
                      </a:r>
                      <a:endParaRPr sz="3200">
                        <a:latin typeface="Arial MT"/>
                        <a:cs typeface="Arial MT"/>
                      </a:endParaRPr>
                    </a:p>
                  </a:txBody>
                  <a:tcPr marL="0" marR="0" marB="0" marT="216535">
                    <a:lnL w="12700">
                      <a:solidFill>
                        <a:srgbClr val="A9A9A9"/>
                      </a:solidFill>
                      <a:prstDash val="solid"/>
                    </a:lnL>
                    <a:lnR w="12700">
                      <a:solidFill>
                        <a:srgbClr val="A9A9A9"/>
                      </a:solidFill>
                      <a:prstDash val="solid"/>
                    </a:lnR>
                    <a:lnB w="12700">
                      <a:solidFill>
                        <a:srgbClr val="A9A9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r>
                        <a:rPr dirty="0" sz="3200" spc="-290">
                          <a:latin typeface="Arial MT"/>
                          <a:cs typeface="Arial MT"/>
                        </a:rPr>
                        <a:t>Nhiều</a:t>
                      </a:r>
                      <a:endParaRPr sz="3200">
                        <a:latin typeface="Arial MT"/>
                        <a:cs typeface="Arial MT"/>
                      </a:endParaRPr>
                    </a:p>
                  </a:txBody>
                  <a:tcPr marL="0" marR="0" marB="0" marT="216535">
                    <a:lnL w="12700">
                      <a:solidFill>
                        <a:srgbClr val="A9A9A9"/>
                      </a:solidFill>
                      <a:prstDash val="solid"/>
                    </a:lnL>
                    <a:lnR w="12700">
                      <a:solidFill>
                        <a:srgbClr val="A9A9A9"/>
                      </a:solidFill>
                      <a:prstDash val="solid"/>
                    </a:lnR>
                    <a:lnB w="12700">
                      <a:solidFill>
                        <a:srgbClr val="A9A9A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17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4925" y="547185"/>
            <a:ext cx="685482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目的と目標（まとめ）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44964" y="4345813"/>
            <a:ext cx="911542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10"/>
              <a:t>目標を立てることの重要性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17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4925" y="547221"/>
            <a:ext cx="612140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75"/>
              <a:t>目的・目標の意義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5531" y="2884667"/>
            <a:ext cx="10714355" cy="3368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>
                <a:latin typeface="MS PGothic"/>
                <a:cs typeface="MS PGothic"/>
              </a:rPr>
              <a:t>質問</a:t>
            </a:r>
            <a:endParaRPr sz="6400">
              <a:latin typeface="MS PGothic"/>
              <a:cs typeface="MS PGothic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8850">
              <a:latin typeface="MS PGothic"/>
              <a:cs typeface="MS PGothic"/>
            </a:endParaRPr>
          </a:p>
          <a:p>
            <a:pPr marL="866775">
              <a:lnSpc>
                <a:spcPct val="100000"/>
              </a:lnSpc>
            </a:pPr>
            <a:r>
              <a:rPr dirty="0" sz="6050" spc="-10">
                <a:latin typeface="MS PGothic"/>
                <a:cs typeface="MS PGothic"/>
              </a:rPr>
              <a:t>なぜ</a:t>
            </a:r>
            <a:r>
              <a:rPr dirty="0" sz="6050" spc="-5">
                <a:solidFill>
                  <a:srgbClr val="C82506"/>
                </a:solidFill>
                <a:latin typeface="MS PGothic"/>
                <a:cs typeface="MS PGothic"/>
              </a:rPr>
              <a:t>目</a:t>
            </a:r>
            <a:r>
              <a:rPr dirty="0" sz="6050" spc="-10">
                <a:solidFill>
                  <a:srgbClr val="C82506"/>
                </a:solidFill>
                <a:latin typeface="MS PGothic"/>
                <a:cs typeface="MS PGothic"/>
              </a:rPr>
              <a:t>的</a:t>
            </a:r>
            <a:r>
              <a:rPr dirty="0" sz="6050" spc="-10">
                <a:latin typeface="MS PGothic"/>
                <a:cs typeface="MS PGothic"/>
              </a:rPr>
              <a:t>や</a:t>
            </a:r>
            <a:r>
              <a:rPr dirty="0" sz="6050" spc="-5">
                <a:solidFill>
                  <a:srgbClr val="C82506"/>
                </a:solidFill>
                <a:latin typeface="MS PGothic"/>
                <a:cs typeface="MS PGothic"/>
              </a:rPr>
              <a:t>目</a:t>
            </a:r>
            <a:r>
              <a:rPr dirty="0" sz="6050" spc="-10">
                <a:solidFill>
                  <a:srgbClr val="C82506"/>
                </a:solidFill>
                <a:latin typeface="MS PGothic"/>
                <a:cs typeface="MS PGothic"/>
              </a:rPr>
              <a:t>標</a:t>
            </a:r>
            <a:r>
              <a:rPr dirty="0" sz="6050" spc="-5">
                <a:latin typeface="MS PGothic"/>
                <a:cs typeface="MS PGothic"/>
              </a:rPr>
              <a:t>が必要なの？</a:t>
            </a:r>
            <a:endParaRPr sz="6050">
              <a:latin typeface="MS PGothic"/>
              <a:cs typeface="MS P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73737" y="7220099"/>
            <a:ext cx="711835" cy="801370"/>
            <a:chOff x="673737" y="7220099"/>
            <a:chExt cx="711835" cy="8013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8499" y="7225030"/>
              <a:ext cx="702097" cy="79120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78499" y="7224862"/>
              <a:ext cx="702310" cy="791845"/>
            </a:xfrm>
            <a:custGeom>
              <a:avLst/>
              <a:gdLst/>
              <a:ahLst/>
              <a:cxnLst/>
              <a:rect l="l" t="t" r="r" b="b"/>
              <a:pathLst>
                <a:path w="702310" h="791845">
                  <a:moveTo>
                    <a:pt x="0" y="0"/>
                  </a:moveTo>
                  <a:lnTo>
                    <a:pt x="0" y="93400"/>
                  </a:lnTo>
                  <a:lnTo>
                    <a:pt x="291835" y="93400"/>
                  </a:lnTo>
                  <a:lnTo>
                    <a:pt x="291835" y="791471"/>
                  </a:lnTo>
                  <a:lnTo>
                    <a:pt x="409053" y="791471"/>
                  </a:lnTo>
                  <a:lnTo>
                    <a:pt x="409053" y="93400"/>
                  </a:lnTo>
                  <a:lnTo>
                    <a:pt x="702097" y="93400"/>
                  </a:lnTo>
                  <a:lnTo>
                    <a:pt x="702097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1445319" y="7425256"/>
            <a:ext cx="600710" cy="771525"/>
            <a:chOff x="1445319" y="7425256"/>
            <a:chExt cx="600710" cy="77152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0082" y="7430018"/>
              <a:ext cx="590922" cy="76177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450082" y="7430018"/>
              <a:ext cx="591185" cy="762000"/>
            </a:xfrm>
            <a:custGeom>
              <a:avLst/>
              <a:gdLst/>
              <a:ahLst/>
              <a:cxnLst/>
              <a:rect l="l" t="t" r="r" b="b"/>
              <a:pathLst>
                <a:path w="591185" h="762000">
                  <a:moveTo>
                    <a:pt x="446515" y="298556"/>
                  </a:moveTo>
                  <a:lnTo>
                    <a:pt x="446515" y="334188"/>
                  </a:lnTo>
                  <a:lnTo>
                    <a:pt x="445419" y="364354"/>
                  </a:lnTo>
                  <a:lnTo>
                    <a:pt x="436658" y="412944"/>
                  </a:lnTo>
                  <a:lnTo>
                    <a:pt x="415888" y="451568"/>
                  </a:lnTo>
                  <a:lnTo>
                    <a:pt x="379938" y="485221"/>
                  </a:lnTo>
                  <a:lnTo>
                    <a:pt x="331751" y="509381"/>
                  </a:lnTo>
                  <a:lnTo>
                    <a:pt x="275861" y="521618"/>
                  </a:lnTo>
                  <a:lnTo>
                    <a:pt x="245311" y="523148"/>
                  </a:lnTo>
                  <a:lnTo>
                    <a:pt x="215490" y="521529"/>
                  </a:lnTo>
                  <a:lnTo>
                    <a:pt x="167254" y="508571"/>
                  </a:lnTo>
                  <a:lnTo>
                    <a:pt x="134475" y="483467"/>
                  </a:lnTo>
                  <a:lnTo>
                    <a:pt x="116009" y="432447"/>
                  </a:lnTo>
                  <a:lnTo>
                    <a:pt x="116953" y="420052"/>
                  </a:lnTo>
                  <a:lnTo>
                    <a:pt x="139460" y="376569"/>
                  </a:lnTo>
                  <a:lnTo>
                    <a:pt x="174013" y="354703"/>
                  </a:lnTo>
                  <a:lnTo>
                    <a:pt x="211626" y="344446"/>
                  </a:lnTo>
                  <a:lnTo>
                    <a:pt x="268875" y="335268"/>
                  </a:lnTo>
                  <a:lnTo>
                    <a:pt x="324388" y="327305"/>
                  </a:lnTo>
                  <a:lnTo>
                    <a:pt x="372498" y="318532"/>
                  </a:lnTo>
                  <a:lnTo>
                    <a:pt x="413207" y="308949"/>
                  </a:lnTo>
                  <a:lnTo>
                    <a:pt x="446515" y="298556"/>
                  </a:lnTo>
                  <a:close/>
                </a:path>
                <a:path w="591185" h="762000">
                  <a:moveTo>
                    <a:pt x="308149" y="0"/>
                  </a:moveTo>
                  <a:lnTo>
                    <a:pt x="268007" y="1270"/>
                  </a:lnTo>
                  <a:lnTo>
                    <a:pt x="195199" y="11438"/>
                  </a:lnTo>
                  <a:lnTo>
                    <a:pt x="132965" y="31504"/>
                  </a:lnTo>
                  <a:lnTo>
                    <a:pt x="84929" y="60388"/>
                  </a:lnTo>
                  <a:lnTo>
                    <a:pt x="51018" y="98292"/>
                  </a:lnTo>
                  <a:lnTo>
                    <a:pt x="27151" y="147512"/>
                  </a:lnTo>
                  <a:lnTo>
                    <a:pt x="18730" y="176542"/>
                  </a:lnTo>
                  <a:lnTo>
                    <a:pt x="125072" y="189499"/>
                  </a:lnTo>
                  <a:lnTo>
                    <a:pt x="135016" y="161312"/>
                  </a:lnTo>
                  <a:lnTo>
                    <a:pt x="147327" y="137760"/>
                  </a:lnTo>
                  <a:lnTo>
                    <a:pt x="179049" y="104557"/>
                  </a:lnTo>
                  <a:lnTo>
                    <a:pt x="225724" y="86471"/>
                  </a:lnTo>
                  <a:lnTo>
                    <a:pt x="292440" y="80442"/>
                  </a:lnTo>
                  <a:lnTo>
                    <a:pt x="330996" y="82500"/>
                  </a:lnTo>
                  <a:lnTo>
                    <a:pt x="392928" y="98967"/>
                  </a:lnTo>
                  <a:lnTo>
                    <a:pt x="429785" y="127716"/>
                  </a:lnTo>
                  <a:lnTo>
                    <a:pt x="445193" y="169557"/>
                  </a:lnTo>
                  <a:lnTo>
                    <a:pt x="447119" y="197057"/>
                  </a:lnTo>
                  <a:lnTo>
                    <a:pt x="447119" y="200656"/>
                  </a:lnTo>
                  <a:lnTo>
                    <a:pt x="411055" y="231812"/>
                  </a:lnTo>
                  <a:lnTo>
                    <a:pt x="366909" y="240518"/>
                  </a:lnTo>
                  <a:lnTo>
                    <a:pt x="314078" y="248549"/>
                  </a:lnTo>
                  <a:lnTo>
                    <a:pt x="252561" y="255905"/>
                  </a:lnTo>
                  <a:lnTo>
                    <a:pt x="222275" y="259448"/>
                  </a:lnTo>
                  <a:lnTo>
                    <a:pt x="196067" y="263058"/>
                  </a:lnTo>
                  <a:lnTo>
                    <a:pt x="155887" y="270481"/>
                  </a:lnTo>
                  <a:lnTo>
                    <a:pt x="114549" y="283844"/>
                  </a:lnTo>
                  <a:lnTo>
                    <a:pt x="77540" y="302335"/>
                  </a:lnTo>
                  <a:lnTo>
                    <a:pt x="46172" y="326855"/>
                  </a:lnTo>
                  <a:lnTo>
                    <a:pt x="21348" y="358303"/>
                  </a:lnTo>
                  <a:lnTo>
                    <a:pt x="5337" y="394880"/>
                  </a:lnTo>
                  <a:lnTo>
                    <a:pt x="0" y="435146"/>
                  </a:lnTo>
                  <a:lnTo>
                    <a:pt x="3549" y="469452"/>
                  </a:lnTo>
                  <a:lnTo>
                    <a:pt x="31947" y="528479"/>
                  </a:lnTo>
                  <a:lnTo>
                    <a:pt x="88253" y="573358"/>
                  </a:lnTo>
                  <a:lnTo>
                    <a:pt x="125827" y="587755"/>
                  </a:lnTo>
                  <a:lnTo>
                    <a:pt x="169520" y="596393"/>
                  </a:lnTo>
                  <a:lnTo>
                    <a:pt x="219330" y="599272"/>
                  </a:lnTo>
                  <a:lnTo>
                    <a:pt x="250837" y="598091"/>
                  </a:lnTo>
                  <a:lnTo>
                    <a:pt x="310755" y="588643"/>
                  </a:lnTo>
                  <a:lnTo>
                    <a:pt x="367438" y="569241"/>
                  </a:lnTo>
                  <a:lnTo>
                    <a:pt x="425644" y="536847"/>
                  </a:lnTo>
                  <a:lnTo>
                    <a:pt x="455578" y="515589"/>
                  </a:lnTo>
                  <a:lnTo>
                    <a:pt x="458750" y="535194"/>
                  </a:lnTo>
                  <a:lnTo>
                    <a:pt x="463432" y="553516"/>
                  </a:lnTo>
                  <a:lnTo>
                    <a:pt x="469626" y="570556"/>
                  </a:lnTo>
                  <a:lnTo>
                    <a:pt x="477329" y="586314"/>
                  </a:lnTo>
                  <a:lnTo>
                    <a:pt x="590922" y="586314"/>
                  </a:lnTo>
                  <a:lnTo>
                    <a:pt x="581494" y="569668"/>
                  </a:lnTo>
                  <a:lnTo>
                    <a:pt x="573752" y="552661"/>
                  </a:lnTo>
                  <a:lnTo>
                    <a:pt x="560334" y="493353"/>
                  </a:lnTo>
                  <a:lnTo>
                    <a:pt x="556910" y="407601"/>
                  </a:lnTo>
                  <a:lnTo>
                    <a:pt x="556482" y="346066"/>
                  </a:lnTo>
                  <a:lnTo>
                    <a:pt x="556482" y="216493"/>
                  </a:lnTo>
                  <a:lnTo>
                    <a:pt x="556142" y="186597"/>
                  </a:lnTo>
                  <a:lnTo>
                    <a:pt x="553423" y="141786"/>
                  </a:lnTo>
                  <a:lnTo>
                    <a:pt x="537751" y="90385"/>
                  </a:lnTo>
                  <a:lnTo>
                    <a:pt x="503424" y="48251"/>
                  </a:lnTo>
                  <a:lnTo>
                    <a:pt x="465661" y="26476"/>
                  </a:lnTo>
                  <a:lnTo>
                    <a:pt x="414076" y="9717"/>
                  </a:lnTo>
                  <a:lnTo>
                    <a:pt x="347310" y="1079"/>
                  </a:lnTo>
                  <a:lnTo>
                    <a:pt x="308149" y="0"/>
                  </a:lnTo>
                  <a:close/>
                </a:path>
                <a:path w="591185" h="762000">
                  <a:moveTo>
                    <a:pt x="232018" y="651101"/>
                  </a:moveTo>
                  <a:lnTo>
                    <a:pt x="232018" y="761778"/>
                  </a:lnTo>
                  <a:lnTo>
                    <a:pt x="355882" y="761778"/>
                  </a:lnTo>
                  <a:lnTo>
                    <a:pt x="355882" y="651101"/>
                  </a:lnTo>
                  <a:lnTo>
                    <a:pt x="232018" y="651101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2129895" y="7425256"/>
            <a:ext cx="610870" cy="608965"/>
            <a:chOff x="2129895" y="7425256"/>
            <a:chExt cx="610870" cy="60896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34658" y="7430018"/>
              <a:ext cx="601193" cy="59927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134658" y="7430018"/>
              <a:ext cx="601345" cy="599440"/>
            </a:xfrm>
            <a:custGeom>
              <a:avLst/>
              <a:gdLst/>
              <a:ahLst/>
              <a:cxnLst/>
              <a:rect l="l" t="t" r="r" b="b"/>
              <a:pathLst>
                <a:path w="601344" h="599440">
                  <a:moveTo>
                    <a:pt x="300898" y="80442"/>
                  </a:moveTo>
                  <a:lnTo>
                    <a:pt x="339430" y="83872"/>
                  </a:lnTo>
                  <a:lnTo>
                    <a:pt x="406598" y="111317"/>
                  </a:lnTo>
                  <a:lnTo>
                    <a:pt x="458938" y="165913"/>
                  </a:lnTo>
                  <a:lnTo>
                    <a:pt x="475869" y="202951"/>
                  </a:lnTo>
                  <a:lnTo>
                    <a:pt x="486027" y="246445"/>
                  </a:lnTo>
                  <a:lnTo>
                    <a:pt x="489413" y="296396"/>
                  </a:lnTo>
                  <a:lnTo>
                    <a:pt x="486053" y="349204"/>
                  </a:lnTo>
                  <a:lnTo>
                    <a:pt x="475970" y="394790"/>
                  </a:lnTo>
                  <a:lnTo>
                    <a:pt x="459165" y="433156"/>
                  </a:lnTo>
                  <a:lnTo>
                    <a:pt x="435638" y="464300"/>
                  </a:lnTo>
                  <a:lnTo>
                    <a:pt x="375066" y="505602"/>
                  </a:lnTo>
                  <a:lnTo>
                    <a:pt x="300898" y="519369"/>
                  </a:lnTo>
                  <a:lnTo>
                    <a:pt x="261851" y="515950"/>
                  </a:lnTo>
                  <a:lnTo>
                    <a:pt x="194179" y="488595"/>
                  </a:lnTo>
                  <a:lnTo>
                    <a:pt x="142028" y="433763"/>
                  </a:lnTo>
                  <a:lnTo>
                    <a:pt x="125223" y="395960"/>
                  </a:lnTo>
                  <a:lnTo>
                    <a:pt x="115140" y="351251"/>
                  </a:lnTo>
                  <a:lnTo>
                    <a:pt x="111779" y="299636"/>
                  </a:lnTo>
                  <a:lnTo>
                    <a:pt x="115140" y="248043"/>
                  </a:lnTo>
                  <a:lnTo>
                    <a:pt x="125223" y="203401"/>
                  </a:lnTo>
                  <a:lnTo>
                    <a:pt x="142028" y="165711"/>
                  </a:lnTo>
                  <a:lnTo>
                    <a:pt x="165554" y="134971"/>
                  </a:lnTo>
                  <a:lnTo>
                    <a:pt x="226278" y="94074"/>
                  </a:lnTo>
                  <a:lnTo>
                    <a:pt x="300898" y="80442"/>
                  </a:lnTo>
                  <a:close/>
                </a:path>
                <a:path w="601344" h="599440">
                  <a:moveTo>
                    <a:pt x="300898" y="0"/>
                  </a:moveTo>
                  <a:lnTo>
                    <a:pt x="243649" y="3981"/>
                  </a:lnTo>
                  <a:lnTo>
                    <a:pt x="190931" y="15926"/>
                  </a:lnTo>
                  <a:lnTo>
                    <a:pt x="142745" y="35834"/>
                  </a:lnTo>
                  <a:lnTo>
                    <a:pt x="99091" y="63706"/>
                  </a:lnTo>
                  <a:lnTo>
                    <a:pt x="63418" y="97675"/>
                  </a:lnTo>
                  <a:lnTo>
                    <a:pt x="35672" y="138253"/>
                  </a:lnTo>
                  <a:lnTo>
                    <a:pt x="15854" y="185439"/>
                  </a:lnTo>
                  <a:lnTo>
                    <a:pt x="3963" y="239233"/>
                  </a:lnTo>
                  <a:lnTo>
                    <a:pt x="0" y="299636"/>
                  </a:lnTo>
                  <a:lnTo>
                    <a:pt x="3319" y="355006"/>
                  </a:lnTo>
                  <a:lnTo>
                    <a:pt x="13276" y="404935"/>
                  </a:lnTo>
                  <a:lnTo>
                    <a:pt x="29872" y="449421"/>
                  </a:lnTo>
                  <a:lnTo>
                    <a:pt x="53106" y="488466"/>
                  </a:lnTo>
                  <a:lnTo>
                    <a:pt x="82978" y="522068"/>
                  </a:lnTo>
                  <a:lnTo>
                    <a:pt x="118313" y="549861"/>
                  </a:lnTo>
                  <a:lnTo>
                    <a:pt x="157772" y="571479"/>
                  </a:lnTo>
                  <a:lnTo>
                    <a:pt x="201356" y="586919"/>
                  </a:lnTo>
                  <a:lnTo>
                    <a:pt x="249065" y="596184"/>
                  </a:lnTo>
                  <a:lnTo>
                    <a:pt x="300898" y="599272"/>
                  </a:lnTo>
                  <a:lnTo>
                    <a:pt x="342073" y="597079"/>
                  </a:lnTo>
                  <a:lnTo>
                    <a:pt x="381612" y="590499"/>
                  </a:lnTo>
                  <a:lnTo>
                    <a:pt x="419514" y="579532"/>
                  </a:lnTo>
                  <a:lnTo>
                    <a:pt x="455779" y="564179"/>
                  </a:lnTo>
                  <a:lnTo>
                    <a:pt x="489200" y="544867"/>
                  </a:lnTo>
                  <a:lnTo>
                    <a:pt x="543277" y="495648"/>
                  </a:lnTo>
                  <a:lnTo>
                    <a:pt x="580235" y="431030"/>
                  </a:lnTo>
                  <a:lnTo>
                    <a:pt x="591878" y="390426"/>
                  </a:lnTo>
                  <a:lnTo>
                    <a:pt x="598865" y="343928"/>
                  </a:lnTo>
                  <a:lnTo>
                    <a:pt x="601193" y="291537"/>
                  </a:lnTo>
                  <a:lnTo>
                    <a:pt x="597834" y="239269"/>
                  </a:lnTo>
                  <a:lnTo>
                    <a:pt x="587756" y="191738"/>
                  </a:lnTo>
                  <a:lnTo>
                    <a:pt x="570958" y="148943"/>
                  </a:lnTo>
                  <a:lnTo>
                    <a:pt x="547442" y="110884"/>
                  </a:lnTo>
                  <a:lnTo>
                    <a:pt x="517207" y="77563"/>
                  </a:lnTo>
                  <a:lnTo>
                    <a:pt x="481680" y="49640"/>
                  </a:lnTo>
                  <a:lnTo>
                    <a:pt x="442285" y="27922"/>
                  </a:lnTo>
                  <a:lnTo>
                    <a:pt x="399023" y="12409"/>
                  </a:lnTo>
                  <a:lnTo>
                    <a:pt x="351894" y="3102"/>
                  </a:lnTo>
                  <a:lnTo>
                    <a:pt x="300898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3163103" y="7220099"/>
            <a:ext cx="654050" cy="814069"/>
            <a:chOff x="3163103" y="7220099"/>
            <a:chExt cx="654050" cy="814069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67865" y="7224862"/>
              <a:ext cx="644093" cy="80442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167865" y="7224862"/>
              <a:ext cx="644525" cy="804545"/>
            </a:xfrm>
            <a:custGeom>
              <a:avLst/>
              <a:gdLst/>
              <a:ahLst/>
              <a:cxnLst/>
              <a:rect l="l" t="t" r="r" b="b"/>
              <a:pathLst>
                <a:path w="644525" h="804545">
                  <a:moveTo>
                    <a:pt x="281563" y="285599"/>
                  </a:moveTo>
                  <a:lnTo>
                    <a:pt x="349991" y="299366"/>
                  </a:lnTo>
                  <a:lnTo>
                    <a:pt x="406636" y="340668"/>
                  </a:lnTo>
                  <a:lnTo>
                    <a:pt x="428841" y="372116"/>
                  </a:lnTo>
                  <a:lnTo>
                    <a:pt x="444702" y="411393"/>
                  </a:lnTo>
                  <a:lnTo>
                    <a:pt x="454218" y="458498"/>
                  </a:lnTo>
                  <a:lnTo>
                    <a:pt x="457390" y="513431"/>
                  </a:lnTo>
                  <a:lnTo>
                    <a:pt x="454269" y="563460"/>
                  </a:lnTo>
                  <a:lnTo>
                    <a:pt x="444903" y="606651"/>
                  </a:lnTo>
                  <a:lnTo>
                    <a:pt x="429294" y="643003"/>
                  </a:lnTo>
                  <a:lnTo>
                    <a:pt x="381221" y="695271"/>
                  </a:lnTo>
                  <a:lnTo>
                    <a:pt x="320699" y="721275"/>
                  </a:lnTo>
                  <a:lnTo>
                    <a:pt x="286397" y="724526"/>
                  </a:lnTo>
                  <a:lnTo>
                    <a:pt x="252221" y="721118"/>
                  </a:lnTo>
                  <a:lnTo>
                    <a:pt x="190894" y="693853"/>
                  </a:lnTo>
                  <a:lnTo>
                    <a:pt x="141008" y="639257"/>
                  </a:lnTo>
                  <a:lnTo>
                    <a:pt x="124770" y="601567"/>
                  </a:lnTo>
                  <a:lnTo>
                    <a:pt x="115027" y="556925"/>
                  </a:lnTo>
                  <a:lnTo>
                    <a:pt x="111779" y="505332"/>
                  </a:lnTo>
                  <a:lnTo>
                    <a:pt x="114813" y="452187"/>
                  </a:lnTo>
                  <a:lnTo>
                    <a:pt x="123914" y="406668"/>
                  </a:lnTo>
                  <a:lnTo>
                    <a:pt x="139082" y="368775"/>
                  </a:lnTo>
                  <a:lnTo>
                    <a:pt x="186173" y="315360"/>
                  </a:lnTo>
                  <a:lnTo>
                    <a:pt x="246796" y="288906"/>
                  </a:lnTo>
                  <a:lnTo>
                    <a:pt x="281563" y="285599"/>
                  </a:lnTo>
                  <a:close/>
                </a:path>
                <a:path w="644525" h="804545">
                  <a:moveTo>
                    <a:pt x="448327" y="0"/>
                  </a:moveTo>
                  <a:lnTo>
                    <a:pt x="448327" y="62086"/>
                  </a:lnTo>
                  <a:lnTo>
                    <a:pt x="239268" y="62086"/>
                  </a:lnTo>
                  <a:lnTo>
                    <a:pt x="239268" y="133352"/>
                  </a:lnTo>
                  <a:lnTo>
                    <a:pt x="448327" y="133352"/>
                  </a:lnTo>
                  <a:lnTo>
                    <a:pt x="448327" y="283979"/>
                  </a:lnTo>
                  <a:lnTo>
                    <a:pt x="433071" y="267266"/>
                  </a:lnTo>
                  <a:lnTo>
                    <a:pt x="415699" y="252216"/>
                  </a:lnTo>
                  <a:lnTo>
                    <a:pt x="374613" y="227111"/>
                  </a:lnTo>
                  <a:lnTo>
                    <a:pt x="326124" y="210645"/>
                  </a:lnTo>
                  <a:lnTo>
                    <a:pt x="271292" y="205156"/>
                  </a:lnTo>
                  <a:lnTo>
                    <a:pt x="232660" y="207485"/>
                  </a:lnTo>
                  <a:lnTo>
                    <a:pt x="161061" y="226110"/>
                  </a:lnTo>
                  <a:lnTo>
                    <a:pt x="98071" y="263081"/>
                  </a:lnTo>
                  <a:lnTo>
                    <a:pt x="50036" y="316710"/>
                  </a:lnTo>
                  <a:lnTo>
                    <a:pt x="18013" y="385579"/>
                  </a:lnTo>
                  <a:lnTo>
                    <a:pt x="8005" y="423495"/>
                  </a:lnTo>
                  <a:lnTo>
                    <a:pt x="2001" y="463412"/>
                  </a:lnTo>
                  <a:lnTo>
                    <a:pt x="0" y="505332"/>
                  </a:lnTo>
                  <a:lnTo>
                    <a:pt x="2202" y="548073"/>
                  </a:lnTo>
                  <a:lnTo>
                    <a:pt x="8811" y="588295"/>
                  </a:lnTo>
                  <a:lnTo>
                    <a:pt x="19825" y="625997"/>
                  </a:lnTo>
                  <a:lnTo>
                    <a:pt x="35245" y="661179"/>
                  </a:lnTo>
                  <a:lnTo>
                    <a:pt x="77893" y="721377"/>
                  </a:lnTo>
                  <a:lnTo>
                    <a:pt x="134941" y="766637"/>
                  </a:lnTo>
                  <a:lnTo>
                    <a:pt x="202462" y="794981"/>
                  </a:lnTo>
                  <a:lnTo>
                    <a:pt x="276126" y="804429"/>
                  </a:lnTo>
                  <a:lnTo>
                    <a:pt x="331751" y="799098"/>
                  </a:lnTo>
                  <a:lnTo>
                    <a:pt x="380202" y="783103"/>
                  </a:lnTo>
                  <a:lnTo>
                    <a:pt x="421477" y="756446"/>
                  </a:lnTo>
                  <a:lnTo>
                    <a:pt x="455578" y="719127"/>
                  </a:lnTo>
                  <a:lnTo>
                    <a:pt x="455578" y="791471"/>
                  </a:lnTo>
                  <a:lnTo>
                    <a:pt x="556481" y="791471"/>
                  </a:lnTo>
                  <a:lnTo>
                    <a:pt x="556481" y="133352"/>
                  </a:lnTo>
                  <a:lnTo>
                    <a:pt x="644093" y="133352"/>
                  </a:lnTo>
                  <a:lnTo>
                    <a:pt x="644093" y="62086"/>
                  </a:lnTo>
                  <a:lnTo>
                    <a:pt x="556481" y="62086"/>
                  </a:lnTo>
                  <a:lnTo>
                    <a:pt x="556481" y="0"/>
                  </a:lnTo>
                  <a:lnTo>
                    <a:pt x="448327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/>
          <p:cNvGrpSpPr/>
          <p:nvPr/>
        </p:nvGrpSpPr>
        <p:grpSpPr>
          <a:xfrm>
            <a:off x="3888161" y="7438213"/>
            <a:ext cx="721360" cy="596265"/>
            <a:chOff x="3888161" y="7438213"/>
            <a:chExt cx="721360" cy="596265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92924" y="7442975"/>
              <a:ext cx="711765" cy="58631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892924" y="7442975"/>
              <a:ext cx="711835" cy="586740"/>
            </a:xfrm>
            <a:custGeom>
              <a:avLst/>
              <a:gdLst/>
              <a:ahLst/>
              <a:cxnLst/>
              <a:rect l="l" t="t" r="r" b="b"/>
              <a:pathLst>
                <a:path w="711835" h="586740">
                  <a:moveTo>
                    <a:pt x="0" y="0"/>
                  </a:moveTo>
                  <a:lnTo>
                    <a:pt x="0" y="355244"/>
                  </a:lnTo>
                  <a:lnTo>
                    <a:pt x="415" y="383993"/>
                  </a:lnTo>
                  <a:lnTo>
                    <a:pt x="3738" y="429343"/>
                  </a:lnTo>
                  <a:lnTo>
                    <a:pt x="12386" y="466460"/>
                  </a:lnTo>
                  <a:lnTo>
                    <a:pt x="29304" y="502633"/>
                  </a:lnTo>
                  <a:lnTo>
                    <a:pt x="54127" y="532484"/>
                  </a:lnTo>
                  <a:lnTo>
                    <a:pt x="90783" y="556959"/>
                  </a:lnTo>
                  <a:lnTo>
                    <a:pt x="138893" y="575584"/>
                  </a:lnTo>
                  <a:lnTo>
                    <a:pt x="191661" y="585123"/>
                  </a:lnTo>
                  <a:lnTo>
                    <a:pt x="219329" y="586315"/>
                  </a:lnTo>
                  <a:lnTo>
                    <a:pt x="268658" y="582428"/>
                  </a:lnTo>
                  <a:lnTo>
                    <a:pt x="313684" y="570766"/>
                  </a:lnTo>
                  <a:lnTo>
                    <a:pt x="354408" y="551330"/>
                  </a:lnTo>
                  <a:lnTo>
                    <a:pt x="390830" y="524120"/>
                  </a:lnTo>
                  <a:lnTo>
                    <a:pt x="422950" y="489135"/>
                  </a:lnTo>
                  <a:lnTo>
                    <a:pt x="422950" y="573357"/>
                  </a:lnTo>
                  <a:lnTo>
                    <a:pt x="520228" y="573357"/>
                  </a:lnTo>
                  <a:lnTo>
                    <a:pt x="520228" y="304495"/>
                  </a:lnTo>
                  <a:lnTo>
                    <a:pt x="573664" y="294372"/>
                  </a:lnTo>
                  <a:lnTo>
                    <a:pt x="619773" y="274801"/>
                  </a:lnTo>
                  <a:lnTo>
                    <a:pt x="658556" y="245782"/>
                  </a:lnTo>
                  <a:lnTo>
                    <a:pt x="690013" y="207315"/>
                  </a:lnTo>
                  <a:lnTo>
                    <a:pt x="706327" y="161020"/>
                  </a:lnTo>
                  <a:lnTo>
                    <a:pt x="711765" y="89081"/>
                  </a:lnTo>
                  <a:lnTo>
                    <a:pt x="711765" y="0"/>
                  </a:lnTo>
                  <a:lnTo>
                    <a:pt x="595151" y="0"/>
                  </a:lnTo>
                  <a:lnTo>
                    <a:pt x="595151" y="112835"/>
                  </a:lnTo>
                  <a:lnTo>
                    <a:pt x="651947" y="112835"/>
                  </a:lnTo>
                  <a:lnTo>
                    <a:pt x="650890" y="142124"/>
                  </a:lnTo>
                  <a:lnTo>
                    <a:pt x="642431" y="185315"/>
                  </a:lnTo>
                  <a:lnTo>
                    <a:pt x="613580" y="222871"/>
                  </a:lnTo>
                  <a:lnTo>
                    <a:pt x="556179" y="254994"/>
                  </a:lnTo>
                  <a:lnTo>
                    <a:pt x="520228" y="263464"/>
                  </a:lnTo>
                  <a:lnTo>
                    <a:pt x="520228" y="0"/>
                  </a:lnTo>
                  <a:lnTo>
                    <a:pt x="411470" y="0"/>
                  </a:lnTo>
                  <a:lnTo>
                    <a:pt x="411470" y="307194"/>
                  </a:lnTo>
                  <a:lnTo>
                    <a:pt x="410375" y="341713"/>
                  </a:lnTo>
                  <a:lnTo>
                    <a:pt x="401614" y="397591"/>
                  </a:lnTo>
                  <a:lnTo>
                    <a:pt x="383613" y="437138"/>
                  </a:lnTo>
                  <a:lnTo>
                    <a:pt x="353503" y="467641"/>
                  </a:lnTo>
                  <a:lnTo>
                    <a:pt x="312001" y="489878"/>
                  </a:lnTo>
                  <a:lnTo>
                    <a:pt x="265678" y="501215"/>
                  </a:lnTo>
                  <a:lnTo>
                    <a:pt x="241081" y="502632"/>
                  </a:lnTo>
                  <a:lnTo>
                    <a:pt x="194028" y="497503"/>
                  </a:lnTo>
                  <a:lnTo>
                    <a:pt x="157397" y="482117"/>
                  </a:lnTo>
                  <a:lnTo>
                    <a:pt x="115404" y="420570"/>
                  </a:lnTo>
                  <a:lnTo>
                    <a:pt x="110420" y="382238"/>
                  </a:lnTo>
                  <a:lnTo>
                    <a:pt x="108758" y="317992"/>
                  </a:lnTo>
                  <a:lnTo>
                    <a:pt x="108758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/>
          <p:cNvGrpSpPr/>
          <p:nvPr/>
        </p:nvGrpSpPr>
        <p:grpSpPr>
          <a:xfrm>
            <a:off x="4678474" y="7424175"/>
            <a:ext cx="742315" cy="772795"/>
            <a:chOff x="4678474" y="7424175"/>
            <a:chExt cx="742315" cy="772795"/>
          </a:xfrm>
        </p:grpSpPr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83237" y="7428937"/>
              <a:ext cx="732308" cy="76285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683237" y="7428938"/>
              <a:ext cx="732790" cy="763270"/>
            </a:xfrm>
            <a:custGeom>
              <a:avLst/>
              <a:gdLst/>
              <a:ahLst/>
              <a:cxnLst/>
              <a:rect l="l" t="t" r="r" b="b"/>
              <a:pathLst>
                <a:path w="732789" h="763270">
                  <a:moveTo>
                    <a:pt x="300899" y="81522"/>
                  </a:moveTo>
                  <a:lnTo>
                    <a:pt x="340550" y="84964"/>
                  </a:lnTo>
                  <a:lnTo>
                    <a:pt x="407618" y="112499"/>
                  </a:lnTo>
                  <a:lnTo>
                    <a:pt x="458825" y="168309"/>
                  </a:lnTo>
                  <a:lnTo>
                    <a:pt x="475819" y="205696"/>
                  </a:lnTo>
                  <a:lnTo>
                    <a:pt x="486015" y="248752"/>
                  </a:lnTo>
                  <a:lnTo>
                    <a:pt x="489413" y="297477"/>
                  </a:lnTo>
                  <a:lnTo>
                    <a:pt x="486053" y="348867"/>
                  </a:lnTo>
                  <a:lnTo>
                    <a:pt x="475970" y="393981"/>
                  </a:lnTo>
                  <a:lnTo>
                    <a:pt x="459165" y="432819"/>
                  </a:lnTo>
                  <a:lnTo>
                    <a:pt x="435638" y="465381"/>
                  </a:lnTo>
                  <a:lnTo>
                    <a:pt x="376879" y="506682"/>
                  </a:lnTo>
                  <a:lnTo>
                    <a:pt x="300899" y="520449"/>
                  </a:lnTo>
                  <a:lnTo>
                    <a:pt x="260718" y="517008"/>
                  </a:lnTo>
                  <a:lnTo>
                    <a:pt x="193046" y="489473"/>
                  </a:lnTo>
                  <a:lnTo>
                    <a:pt x="142028" y="433224"/>
                  </a:lnTo>
                  <a:lnTo>
                    <a:pt x="125223" y="395061"/>
                  </a:lnTo>
                  <a:lnTo>
                    <a:pt x="115140" y="350892"/>
                  </a:lnTo>
                  <a:lnTo>
                    <a:pt x="111779" y="300716"/>
                  </a:lnTo>
                  <a:lnTo>
                    <a:pt x="115140" y="250541"/>
                  </a:lnTo>
                  <a:lnTo>
                    <a:pt x="125223" y="206371"/>
                  </a:lnTo>
                  <a:lnTo>
                    <a:pt x="142028" y="168208"/>
                  </a:lnTo>
                  <a:lnTo>
                    <a:pt x="165554" y="136051"/>
                  </a:lnTo>
                  <a:lnTo>
                    <a:pt x="224465" y="95155"/>
                  </a:lnTo>
                  <a:lnTo>
                    <a:pt x="300899" y="81522"/>
                  </a:lnTo>
                  <a:close/>
                </a:path>
                <a:path w="732789" h="763270">
                  <a:moveTo>
                    <a:pt x="615695" y="0"/>
                  </a:moveTo>
                  <a:lnTo>
                    <a:pt x="615695" y="112836"/>
                  </a:lnTo>
                  <a:lnTo>
                    <a:pt x="672491" y="112836"/>
                  </a:lnTo>
                  <a:lnTo>
                    <a:pt x="671635" y="134431"/>
                  </a:lnTo>
                  <a:lnTo>
                    <a:pt x="655170" y="183021"/>
                  </a:lnTo>
                  <a:lnTo>
                    <a:pt x="615443" y="218552"/>
                  </a:lnTo>
                  <a:lnTo>
                    <a:pt x="596359" y="229991"/>
                  </a:lnTo>
                  <a:lnTo>
                    <a:pt x="585521" y="185687"/>
                  </a:lnTo>
                  <a:lnTo>
                    <a:pt x="568717" y="145634"/>
                  </a:lnTo>
                  <a:lnTo>
                    <a:pt x="545946" y="109833"/>
                  </a:lnTo>
                  <a:lnTo>
                    <a:pt x="517208" y="78283"/>
                  </a:lnTo>
                  <a:lnTo>
                    <a:pt x="481680" y="50490"/>
                  </a:lnTo>
                  <a:lnTo>
                    <a:pt x="442285" y="28873"/>
                  </a:lnTo>
                  <a:lnTo>
                    <a:pt x="399023" y="13432"/>
                  </a:lnTo>
                  <a:lnTo>
                    <a:pt x="351894" y="4168"/>
                  </a:lnTo>
                  <a:lnTo>
                    <a:pt x="300899" y="1080"/>
                  </a:lnTo>
                  <a:lnTo>
                    <a:pt x="243649" y="5062"/>
                  </a:lnTo>
                  <a:lnTo>
                    <a:pt x="190931" y="17006"/>
                  </a:lnTo>
                  <a:lnTo>
                    <a:pt x="142745" y="36915"/>
                  </a:lnTo>
                  <a:lnTo>
                    <a:pt x="99091" y="64786"/>
                  </a:lnTo>
                  <a:lnTo>
                    <a:pt x="63418" y="98756"/>
                  </a:lnTo>
                  <a:lnTo>
                    <a:pt x="35672" y="139334"/>
                  </a:lnTo>
                  <a:lnTo>
                    <a:pt x="15854" y="186520"/>
                  </a:lnTo>
                  <a:lnTo>
                    <a:pt x="3963" y="240314"/>
                  </a:lnTo>
                  <a:lnTo>
                    <a:pt x="0" y="300716"/>
                  </a:lnTo>
                  <a:lnTo>
                    <a:pt x="3311" y="355223"/>
                  </a:lnTo>
                  <a:lnTo>
                    <a:pt x="13244" y="404719"/>
                  </a:lnTo>
                  <a:lnTo>
                    <a:pt x="29799" y="449206"/>
                  </a:lnTo>
                  <a:lnTo>
                    <a:pt x="52977" y="488682"/>
                  </a:lnTo>
                  <a:lnTo>
                    <a:pt x="82777" y="523149"/>
                  </a:lnTo>
                  <a:lnTo>
                    <a:pt x="117217" y="550942"/>
                  </a:lnTo>
                  <a:lnTo>
                    <a:pt x="156250" y="572559"/>
                  </a:lnTo>
                  <a:lnTo>
                    <a:pt x="199874" y="588000"/>
                  </a:lnTo>
                  <a:lnTo>
                    <a:pt x="248090" y="597265"/>
                  </a:lnTo>
                  <a:lnTo>
                    <a:pt x="300899" y="600353"/>
                  </a:lnTo>
                  <a:lnTo>
                    <a:pt x="342099" y="598159"/>
                  </a:lnTo>
                  <a:lnTo>
                    <a:pt x="381712" y="591579"/>
                  </a:lnTo>
                  <a:lnTo>
                    <a:pt x="419740" y="580613"/>
                  </a:lnTo>
                  <a:lnTo>
                    <a:pt x="456182" y="565260"/>
                  </a:lnTo>
                  <a:lnTo>
                    <a:pt x="494654" y="542111"/>
                  </a:lnTo>
                  <a:lnTo>
                    <a:pt x="527208" y="513695"/>
                  </a:lnTo>
                  <a:lnTo>
                    <a:pt x="553843" y="480013"/>
                  </a:lnTo>
                  <a:lnTo>
                    <a:pt x="574559" y="441064"/>
                  </a:lnTo>
                  <a:lnTo>
                    <a:pt x="589356" y="396848"/>
                  </a:lnTo>
                  <a:lnTo>
                    <a:pt x="598234" y="347366"/>
                  </a:lnTo>
                  <a:lnTo>
                    <a:pt x="601194" y="292617"/>
                  </a:lnTo>
                  <a:lnTo>
                    <a:pt x="601194" y="287219"/>
                  </a:lnTo>
                  <a:lnTo>
                    <a:pt x="601194" y="282000"/>
                  </a:lnTo>
                  <a:lnTo>
                    <a:pt x="601194" y="276961"/>
                  </a:lnTo>
                  <a:lnTo>
                    <a:pt x="637409" y="257053"/>
                  </a:lnTo>
                  <a:lnTo>
                    <a:pt x="667506" y="236200"/>
                  </a:lnTo>
                  <a:lnTo>
                    <a:pt x="709348" y="191659"/>
                  </a:lnTo>
                  <a:lnTo>
                    <a:pt x="726568" y="148198"/>
                  </a:lnTo>
                  <a:lnTo>
                    <a:pt x="732308" y="89081"/>
                  </a:lnTo>
                  <a:lnTo>
                    <a:pt x="732308" y="0"/>
                  </a:lnTo>
                  <a:lnTo>
                    <a:pt x="615695" y="0"/>
                  </a:lnTo>
                  <a:close/>
                </a:path>
                <a:path w="732789" h="763270">
                  <a:moveTo>
                    <a:pt x="234435" y="652181"/>
                  </a:moveTo>
                  <a:lnTo>
                    <a:pt x="234435" y="762858"/>
                  </a:lnTo>
                  <a:lnTo>
                    <a:pt x="358299" y="762858"/>
                  </a:lnTo>
                  <a:lnTo>
                    <a:pt x="358299" y="652181"/>
                  </a:lnTo>
                  <a:lnTo>
                    <a:pt x="234435" y="652181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/>
          <p:cNvGrpSpPr/>
          <p:nvPr/>
        </p:nvGrpSpPr>
        <p:grpSpPr>
          <a:xfrm>
            <a:off x="5497186" y="7425256"/>
            <a:ext cx="568960" cy="608965"/>
            <a:chOff x="5497186" y="7425256"/>
            <a:chExt cx="568960" cy="608965"/>
          </a:xfrm>
        </p:grpSpPr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01948" y="7430018"/>
              <a:ext cx="558899" cy="59927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501948" y="7430018"/>
              <a:ext cx="559435" cy="599440"/>
            </a:xfrm>
            <a:custGeom>
              <a:avLst/>
              <a:gdLst/>
              <a:ahLst/>
              <a:cxnLst/>
              <a:rect l="l" t="t" r="r" b="b"/>
              <a:pathLst>
                <a:path w="559435" h="599440">
                  <a:moveTo>
                    <a:pt x="292440" y="0"/>
                  </a:moveTo>
                  <a:lnTo>
                    <a:pt x="251819" y="2182"/>
                  </a:lnTo>
                  <a:lnTo>
                    <a:pt x="212734" y="8728"/>
                  </a:lnTo>
                  <a:lnTo>
                    <a:pt x="175184" y="19638"/>
                  </a:lnTo>
                  <a:lnTo>
                    <a:pt x="139171" y="34912"/>
                  </a:lnTo>
                  <a:lnTo>
                    <a:pt x="106266" y="54460"/>
                  </a:lnTo>
                  <a:lnTo>
                    <a:pt x="53901" y="106649"/>
                  </a:lnTo>
                  <a:lnTo>
                    <a:pt x="19372" y="175563"/>
                  </a:lnTo>
                  <a:lnTo>
                    <a:pt x="8610" y="214738"/>
                  </a:lnTo>
                  <a:lnTo>
                    <a:pt x="2152" y="256816"/>
                  </a:lnTo>
                  <a:lnTo>
                    <a:pt x="0" y="301795"/>
                  </a:lnTo>
                  <a:lnTo>
                    <a:pt x="3198" y="356575"/>
                  </a:lnTo>
                  <a:lnTo>
                    <a:pt x="12793" y="406029"/>
                  </a:lnTo>
                  <a:lnTo>
                    <a:pt x="28784" y="450156"/>
                  </a:lnTo>
                  <a:lnTo>
                    <a:pt x="51173" y="488955"/>
                  </a:lnTo>
                  <a:lnTo>
                    <a:pt x="79957" y="522428"/>
                  </a:lnTo>
                  <a:lnTo>
                    <a:pt x="114083" y="550092"/>
                  </a:lnTo>
                  <a:lnTo>
                    <a:pt x="152334" y="571608"/>
                  </a:lnTo>
                  <a:lnTo>
                    <a:pt x="194710" y="586977"/>
                  </a:lnTo>
                  <a:lnTo>
                    <a:pt x="241210" y="596198"/>
                  </a:lnTo>
                  <a:lnTo>
                    <a:pt x="291835" y="599272"/>
                  </a:lnTo>
                  <a:lnTo>
                    <a:pt x="342338" y="595785"/>
                  </a:lnTo>
                  <a:lnTo>
                    <a:pt x="388711" y="585325"/>
                  </a:lnTo>
                  <a:lnTo>
                    <a:pt x="430956" y="567891"/>
                  </a:lnTo>
                  <a:lnTo>
                    <a:pt x="469072" y="543484"/>
                  </a:lnTo>
                  <a:lnTo>
                    <a:pt x="501800" y="512823"/>
                  </a:lnTo>
                  <a:lnTo>
                    <a:pt x="527681" y="476808"/>
                  </a:lnTo>
                  <a:lnTo>
                    <a:pt x="546714" y="435439"/>
                  </a:lnTo>
                  <a:lnTo>
                    <a:pt x="558899" y="388717"/>
                  </a:lnTo>
                  <a:lnTo>
                    <a:pt x="451953" y="376299"/>
                  </a:lnTo>
                  <a:lnTo>
                    <a:pt x="444249" y="410379"/>
                  </a:lnTo>
                  <a:lnTo>
                    <a:pt x="432618" y="439736"/>
                  </a:lnTo>
                  <a:lnTo>
                    <a:pt x="397573" y="484276"/>
                  </a:lnTo>
                  <a:lnTo>
                    <a:pt x="349387" y="510596"/>
                  </a:lnTo>
                  <a:lnTo>
                    <a:pt x="290627" y="519369"/>
                  </a:lnTo>
                  <a:lnTo>
                    <a:pt x="252637" y="516096"/>
                  </a:lnTo>
                  <a:lnTo>
                    <a:pt x="187986" y="489912"/>
                  </a:lnTo>
                  <a:lnTo>
                    <a:pt x="139649" y="436868"/>
                  </a:lnTo>
                  <a:lnTo>
                    <a:pt x="124166" y="398839"/>
                  </a:lnTo>
                  <a:lnTo>
                    <a:pt x="114876" y="352915"/>
                  </a:lnTo>
                  <a:lnTo>
                    <a:pt x="111779" y="299096"/>
                  </a:lnTo>
                  <a:lnTo>
                    <a:pt x="114989" y="245973"/>
                  </a:lnTo>
                  <a:lnTo>
                    <a:pt x="124619" y="200521"/>
                  </a:lnTo>
                  <a:lnTo>
                    <a:pt x="140668" y="162741"/>
                  </a:lnTo>
                  <a:lnTo>
                    <a:pt x="190743" y="109562"/>
                  </a:lnTo>
                  <a:lnTo>
                    <a:pt x="257508" y="83197"/>
                  </a:lnTo>
                  <a:lnTo>
                    <a:pt x="296669" y="79902"/>
                  </a:lnTo>
                  <a:lnTo>
                    <a:pt x="322852" y="81724"/>
                  </a:lnTo>
                  <a:lnTo>
                    <a:pt x="369175" y="96301"/>
                  </a:lnTo>
                  <a:lnTo>
                    <a:pt x="407090" y="125421"/>
                  </a:lnTo>
                  <a:lnTo>
                    <a:pt x="433877" y="168882"/>
                  </a:lnTo>
                  <a:lnTo>
                    <a:pt x="442889" y="195978"/>
                  </a:lnTo>
                  <a:lnTo>
                    <a:pt x="548627" y="181400"/>
                  </a:lnTo>
                  <a:lnTo>
                    <a:pt x="536278" y="140425"/>
                  </a:lnTo>
                  <a:lnTo>
                    <a:pt x="517963" y="104422"/>
                  </a:lnTo>
                  <a:lnTo>
                    <a:pt x="493681" y="73390"/>
                  </a:lnTo>
                  <a:lnTo>
                    <a:pt x="463433" y="47329"/>
                  </a:lnTo>
                  <a:lnTo>
                    <a:pt x="427822" y="26622"/>
                  </a:lnTo>
                  <a:lnTo>
                    <a:pt x="387452" y="11832"/>
                  </a:lnTo>
                  <a:lnTo>
                    <a:pt x="342325" y="2958"/>
                  </a:lnTo>
                  <a:lnTo>
                    <a:pt x="292440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" name="object 25"/>
          <p:cNvGrpSpPr/>
          <p:nvPr/>
        </p:nvGrpSpPr>
        <p:grpSpPr>
          <a:xfrm>
            <a:off x="6453658" y="7215780"/>
            <a:ext cx="1297940" cy="981075"/>
            <a:chOff x="6453658" y="7215780"/>
            <a:chExt cx="1297940" cy="981075"/>
          </a:xfrm>
        </p:grpSpPr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58421" y="7224861"/>
              <a:ext cx="644093" cy="80442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45413" y="7220542"/>
              <a:ext cx="601193" cy="97125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458421" y="7220542"/>
              <a:ext cx="1288415" cy="971550"/>
            </a:xfrm>
            <a:custGeom>
              <a:avLst/>
              <a:gdLst/>
              <a:ahLst/>
              <a:cxnLst/>
              <a:rect l="l" t="t" r="r" b="b"/>
              <a:pathLst>
                <a:path w="1288415" h="971550">
                  <a:moveTo>
                    <a:pt x="281564" y="289917"/>
                  </a:moveTo>
                  <a:lnTo>
                    <a:pt x="349991" y="303685"/>
                  </a:lnTo>
                  <a:lnTo>
                    <a:pt x="406635" y="344986"/>
                  </a:lnTo>
                  <a:lnTo>
                    <a:pt x="428841" y="376435"/>
                  </a:lnTo>
                  <a:lnTo>
                    <a:pt x="444702" y="415712"/>
                  </a:lnTo>
                  <a:lnTo>
                    <a:pt x="454218" y="462816"/>
                  </a:lnTo>
                  <a:lnTo>
                    <a:pt x="457390" y="517749"/>
                  </a:lnTo>
                  <a:lnTo>
                    <a:pt x="454269" y="567779"/>
                  </a:lnTo>
                  <a:lnTo>
                    <a:pt x="444903" y="610970"/>
                  </a:lnTo>
                  <a:lnTo>
                    <a:pt x="429294" y="647322"/>
                  </a:lnTo>
                  <a:lnTo>
                    <a:pt x="381221" y="699589"/>
                  </a:lnTo>
                  <a:lnTo>
                    <a:pt x="320699" y="725594"/>
                  </a:lnTo>
                  <a:lnTo>
                    <a:pt x="286397" y="728845"/>
                  </a:lnTo>
                  <a:lnTo>
                    <a:pt x="252221" y="725437"/>
                  </a:lnTo>
                  <a:lnTo>
                    <a:pt x="190894" y="698172"/>
                  </a:lnTo>
                  <a:lnTo>
                    <a:pt x="141008" y="643576"/>
                  </a:lnTo>
                  <a:lnTo>
                    <a:pt x="124770" y="605885"/>
                  </a:lnTo>
                  <a:lnTo>
                    <a:pt x="115027" y="561244"/>
                  </a:lnTo>
                  <a:lnTo>
                    <a:pt x="111779" y="509651"/>
                  </a:lnTo>
                  <a:lnTo>
                    <a:pt x="114813" y="456506"/>
                  </a:lnTo>
                  <a:lnTo>
                    <a:pt x="123914" y="410987"/>
                  </a:lnTo>
                  <a:lnTo>
                    <a:pt x="139082" y="373094"/>
                  </a:lnTo>
                  <a:lnTo>
                    <a:pt x="186173" y="319679"/>
                  </a:lnTo>
                  <a:lnTo>
                    <a:pt x="246796" y="293224"/>
                  </a:lnTo>
                  <a:lnTo>
                    <a:pt x="281564" y="289917"/>
                  </a:lnTo>
                  <a:close/>
                </a:path>
                <a:path w="1288415" h="971550">
                  <a:moveTo>
                    <a:pt x="448327" y="4318"/>
                  </a:moveTo>
                  <a:lnTo>
                    <a:pt x="448327" y="66405"/>
                  </a:lnTo>
                  <a:lnTo>
                    <a:pt x="239268" y="66405"/>
                  </a:lnTo>
                  <a:lnTo>
                    <a:pt x="239268" y="137670"/>
                  </a:lnTo>
                  <a:lnTo>
                    <a:pt x="448327" y="137670"/>
                  </a:lnTo>
                  <a:lnTo>
                    <a:pt x="448327" y="288298"/>
                  </a:lnTo>
                  <a:lnTo>
                    <a:pt x="433071" y="271584"/>
                  </a:lnTo>
                  <a:lnTo>
                    <a:pt x="415699" y="256535"/>
                  </a:lnTo>
                  <a:lnTo>
                    <a:pt x="374613" y="231430"/>
                  </a:lnTo>
                  <a:lnTo>
                    <a:pt x="326125" y="214964"/>
                  </a:lnTo>
                  <a:lnTo>
                    <a:pt x="271292" y="209475"/>
                  </a:lnTo>
                  <a:lnTo>
                    <a:pt x="232660" y="211803"/>
                  </a:lnTo>
                  <a:lnTo>
                    <a:pt x="161061" y="230429"/>
                  </a:lnTo>
                  <a:lnTo>
                    <a:pt x="98071" y="267400"/>
                  </a:lnTo>
                  <a:lnTo>
                    <a:pt x="50036" y="321029"/>
                  </a:lnTo>
                  <a:lnTo>
                    <a:pt x="18013" y="389898"/>
                  </a:lnTo>
                  <a:lnTo>
                    <a:pt x="8005" y="427813"/>
                  </a:lnTo>
                  <a:lnTo>
                    <a:pt x="2001" y="467731"/>
                  </a:lnTo>
                  <a:lnTo>
                    <a:pt x="0" y="509651"/>
                  </a:lnTo>
                  <a:lnTo>
                    <a:pt x="2202" y="552392"/>
                  </a:lnTo>
                  <a:lnTo>
                    <a:pt x="8811" y="592614"/>
                  </a:lnTo>
                  <a:lnTo>
                    <a:pt x="19825" y="630315"/>
                  </a:lnTo>
                  <a:lnTo>
                    <a:pt x="35245" y="665498"/>
                  </a:lnTo>
                  <a:lnTo>
                    <a:pt x="77893" y="725695"/>
                  </a:lnTo>
                  <a:lnTo>
                    <a:pt x="134940" y="770956"/>
                  </a:lnTo>
                  <a:lnTo>
                    <a:pt x="202462" y="799300"/>
                  </a:lnTo>
                  <a:lnTo>
                    <a:pt x="276125" y="808748"/>
                  </a:lnTo>
                  <a:lnTo>
                    <a:pt x="331751" y="803417"/>
                  </a:lnTo>
                  <a:lnTo>
                    <a:pt x="380202" y="787422"/>
                  </a:lnTo>
                  <a:lnTo>
                    <a:pt x="421477" y="760765"/>
                  </a:lnTo>
                  <a:lnTo>
                    <a:pt x="455578" y="723445"/>
                  </a:lnTo>
                  <a:lnTo>
                    <a:pt x="455578" y="795790"/>
                  </a:lnTo>
                  <a:lnTo>
                    <a:pt x="556482" y="795790"/>
                  </a:lnTo>
                  <a:lnTo>
                    <a:pt x="556482" y="137670"/>
                  </a:lnTo>
                  <a:lnTo>
                    <a:pt x="644093" y="137670"/>
                  </a:lnTo>
                  <a:lnTo>
                    <a:pt x="644093" y="66405"/>
                  </a:lnTo>
                  <a:lnTo>
                    <a:pt x="556482" y="66405"/>
                  </a:lnTo>
                  <a:lnTo>
                    <a:pt x="556482" y="4318"/>
                  </a:lnTo>
                  <a:lnTo>
                    <a:pt x="448327" y="4318"/>
                  </a:lnTo>
                  <a:close/>
                </a:path>
                <a:path w="1288415" h="971550">
                  <a:moveTo>
                    <a:pt x="926865" y="0"/>
                  </a:moveTo>
                  <a:lnTo>
                    <a:pt x="796354" y="151167"/>
                  </a:lnTo>
                  <a:lnTo>
                    <a:pt x="920823" y="151167"/>
                  </a:lnTo>
                  <a:lnTo>
                    <a:pt x="989100" y="59387"/>
                  </a:lnTo>
                  <a:lnTo>
                    <a:pt x="1055563" y="151167"/>
                  </a:lnTo>
                  <a:lnTo>
                    <a:pt x="1178823" y="151167"/>
                  </a:lnTo>
                  <a:lnTo>
                    <a:pt x="1042875" y="0"/>
                  </a:lnTo>
                  <a:lnTo>
                    <a:pt x="926865" y="0"/>
                  </a:lnTo>
                  <a:close/>
                </a:path>
                <a:path w="1288415" h="971550">
                  <a:moveTo>
                    <a:pt x="987891" y="289917"/>
                  </a:moveTo>
                  <a:lnTo>
                    <a:pt x="1026422" y="293348"/>
                  </a:lnTo>
                  <a:lnTo>
                    <a:pt x="1093591" y="320793"/>
                  </a:lnTo>
                  <a:lnTo>
                    <a:pt x="1145931" y="375389"/>
                  </a:lnTo>
                  <a:lnTo>
                    <a:pt x="1162862" y="412427"/>
                  </a:lnTo>
                  <a:lnTo>
                    <a:pt x="1173020" y="455921"/>
                  </a:lnTo>
                  <a:lnTo>
                    <a:pt x="1176406" y="505872"/>
                  </a:lnTo>
                  <a:lnTo>
                    <a:pt x="1173045" y="558679"/>
                  </a:lnTo>
                  <a:lnTo>
                    <a:pt x="1162962" y="604266"/>
                  </a:lnTo>
                  <a:lnTo>
                    <a:pt x="1146158" y="642631"/>
                  </a:lnTo>
                  <a:lnTo>
                    <a:pt x="1122631" y="673776"/>
                  </a:lnTo>
                  <a:lnTo>
                    <a:pt x="1062059" y="715078"/>
                  </a:lnTo>
                  <a:lnTo>
                    <a:pt x="987891" y="728845"/>
                  </a:lnTo>
                  <a:lnTo>
                    <a:pt x="948844" y="725425"/>
                  </a:lnTo>
                  <a:lnTo>
                    <a:pt x="881171" y="698071"/>
                  </a:lnTo>
                  <a:lnTo>
                    <a:pt x="829020" y="643239"/>
                  </a:lnTo>
                  <a:lnTo>
                    <a:pt x="812215" y="605436"/>
                  </a:lnTo>
                  <a:lnTo>
                    <a:pt x="802133" y="560727"/>
                  </a:lnTo>
                  <a:lnTo>
                    <a:pt x="798772" y="509111"/>
                  </a:lnTo>
                  <a:lnTo>
                    <a:pt x="802133" y="457519"/>
                  </a:lnTo>
                  <a:lnTo>
                    <a:pt x="812215" y="412877"/>
                  </a:lnTo>
                  <a:lnTo>
                    <a:pt x="829020" y="375186"/>
                  </a:lnTo>
                  <a:lnTo>
                    <a:pt x="852547" y="344446"/>
                  </a:lnTo>
                  <a:lnTo>
                    <a:pt x="913270" y="303550"/>
                  </a:lnTo>
                  <a:lnTo>
                    <a:pt x="987891" y="289917"/>
                  </a:lnTo>
                  <a:close/>
                </a:path>
                <a:path w="1288415" h="971550">
                  <a:moveTo>
                    <a:pt x="987891" y="209475"/>
                  </a:moveTo>
                  <a:lnTo>
                    <a:pt x="930642" y="213457"/>
                  </a:lnTo>
                  <a:lnTo>
                    <a:pt x="877924" y="225402"/>
                  </a:lnTo>
                  <a:lnTo>
                    <a:pt x="829738" y="245310"/>
                  </a:lnTo>
                  <a:lnTo>
                    <a:pt x="786083" y="273181"/>
                  </a:lnTo>
                  <a:lnTo>
                    <a:pt x="750411" y="307151"/>
                  </a:lnTo>
                  <a:lnTo>
                    <a:pt x="722665" y="347729"/>
                  </a:lnTo>
                  <a:lnTo>
                    <a:pt x="702847" y="394915"/>
                  </a:lnTo>
                  <a:lnTo>
                    <a:pt x="690956" y="448709"/>
                  </a:lnTo>
                  <a:lnTo>
                    <a:pt x="686992" y="509111"/>
                  </a:lnTo>
                  <a:lnTo>
                    <a:pt x="690311" y="564482"/>
                  </a:lnTo>
                  <a:lnTo>
                    <a:pt x="700269" y="614411"/>
                  </a:lnTo>
                  <a:lnTo>
                    <a:pt x="716864" y="658897"/>
                  </a:lnTo>
                  <a:lnTo>
                    <a:pt x="740098" y="697942"/>
                  </a:lnTo>
                  <a:lnTo>
                    <a:pt x="769971" y="731544"/>
                  </a:lnTo>
                  <a:lnTo>
                    <a:pt x="805305" y="759337"/>
                  </a:lnTo>
                  <a:lnTo>
                    <a:pt x="844765" y="780954"/>
                  </a:lnTo>
                  <a:lnTo>
                    <a:pt x="888349" y="796395"/>
                  </a:lnTo>
                  <a:lnTo>
                    <a:pt x="936058" y="805660"/>
                  </a:lnTo>
                  <a:lnTo>
                    <a:pt x="987891" y="808748"/>
                  </a:lnTo>
                  <a:lnTo>
                    <a:pt x="1029066" y="806555"/>
                  </a:lnTo>
                  <a:lnTo>
                    <a:pt x="1068604" y="799975"/>
                  </a:lnTo>
                  <a:lnTo>
                    <a:pt x="1106506" y="789008"/>
                  </a:lnTo>
                  <a:lnTo>
                    <a:pt x="1142772" y="773655"/>
                  </a:lnTo>
                  <a:lnTo>
                    <a:pt x="1176192" y="754343"/>
                  </a:lnTo>
                  <a:lnTo>
                    <a:pt x="1230270" y="705123"/>
                  </a:lnTo>
                  <a:lnTo>
                    <a:pt x="1267227" y="640506"/>
                  </a:lnTo>
                  <a:lnTo>
                    <a:pt x="1278871" y="599902"/>
                  </a:lnTo>
                  <a:lnTo>
                    <a:pt x="1285857" y="553404"/>
                  </a:lnTo>
                  <a:lnTo>
                    <a:pt x="1288185" y="501013"/>
                  </a:lnTo>
                  <a:lnTo>
                    <a:pt x="1284826" y="448745"/>
                  </a:lnTo>
                  <a:lnTo>
                    <a:pt x="1274748" y="401213"/>
                  </a:lnTo>
                  <a:lnTo>
                    <a:pt x="1257951" y="358419"/>
                  </a:lnTo>
                  <a:lnTo>
                    <a:pt x="1234435" y="320360"/>
                  </a:lnTo>
                  <a:lnTo>
                    <a:pt x="1204200" y="287038"/>
                  </a:lnTo>
                  <a:lnTo>
                    <a:pt x="1168672" y="259115"/>
                  </a:lnTo>
                  <a:lnTo>
                    <a:pt x="1129277" y="237398"/>
                  </a:lnTo>
                  <a:lnTo>
                    <a:pt x="1086016" y="221885"/>
                  </a:lnTo>
                  <a:lnTo>
                    <a:pt x="1038887" y="212578"/>
                  </a:lnTo>
                  <a:lnTo>
                    <a:pt x="987891" y="209475"/>
                  </a:lnTo>
                  <a:close/>
                </a:path>
                <a:path w="1288415" h="971550">
                  <a:moveTo>
                    <a:pt x="921427" y="860576"/>
                  </a:moveTo>
                  <a:lnTo>
                    <a:pt x="921427" y="971253"/>
                  </a:lnTo>
                  <a:lnTo>
                    <a:pt x="1045291" y="971253"/>
                  </a:lnTo>
                  <a:lnTo>
                    <a:pt x="1045291" y="860576"/>
                  </a:lnTo>
                  <a:lnTo>
                    <a:pt x="921427" y="860576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" name="object 29"/>
          <p:cNvGrpSpPr/>
          <p:nvPr/>
        </p:nvGrpSpPr>
        <p:grpSpPr>
          <a:xfrm>
            <a:off x="7869335" y="7425256"/>
            <a:ext cx="531495" cy="596265"/>
            <a:chOff x="7869335" y="7425256"/>
            <a:chExt cx="531495" cy="596265"/>
          </a:xfrm>
        </p:grpSpPr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74097" y="7430018"/>
              <a:ext cx="521437" cy="58631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7874097" y="7430018"/>
              <a:ext cx="521970" cy="586740"/>
            </a:xfrm>
            <a:custGeom>
              <a:avLst/>
              <a:gdLst/>
              <a:ahLst/>
              <a:cxnLst/>
              <a:rect l="l" t="t" r="r" b="b"/>
              <a:pathLst>
                <a:path w="521970" h="586740">
                  <a:moveTo>
                    <a:pt x="302107" y="0"/>
                  </a:moveTo>
                  <a:lnTo>
                    <a:pt x="251208" y="3779"/>
                  </a:lnTo>
                  <a:lnTo>
                    <a:pt x="205336" y="15116"/>
                  </a:lnTo>
                  <a:lnTo>
                    <a:pt x="164491" y="34012"/>
                  </a:lnTo>
                  <a:lnTo>
                    <a:pt x="128673" y="60466"/>
                  </a:lnTo>
                  <a:lnTo>
                    <a:pt x="97882" y="94479"/>
                  </a:lnTo>
                  <a:lnTo>
                    <a:pt x="97882" y="12956"/>
                  </a:lnTo>
                  <a:lnTo>
                    <a:pt x="0" y="12956"/>
                  </a:lnTo>
                  <a:lnTo>
                    <a:pt x="0" y="586314"/>
                  </a:lnTo>
                  <a:lnTo>
                    <a:pt x="108758" y="586314"/>
                  </a:lnTo>
                  <a:lnTo>
                    <a:pt x="108758" y="273181"/>
                  </a:lnTo>
                  <a:lnTo>
                    <a:pt x="111905" y="222533"/>
                  </a:lnTo>
                  <a:lnTo>
                    <a:pt x="121346" y="180726"/>
                  </a:lnTo>
                  <a:lnTo>
                    <a:pt x="159109" y="123633"/>
                  </a:lnTo>
                  <a:lnTo>
                    <a:pt x="214395" y="94074"/>
                  </a:lnTo>
                  <a:lnTo>
                    <a:pt x="279146" y="84221"/>
                  </a:lnTo>
                  <a:lnTo>
                    <a:pt x="300193" y="85324"/>
                  </a:lnTo>
                  <a:lnTo>
                    <a:pt x="338058" y="94142"/>
                  </a:lnTo>
                  <a:lnTo>
                    <a:pt x="382367" y="122328"/>
                  </a:lnTo>
                  <a:lnTo>
                    <a:pt x="405541" y="165373"/>
                  </a:lnTo>
                  <a:lnTo>
                    <a:pt x="411885" y="209733"/>
                  </a:lnTo>
                  <a:lnTo>
                    <a:pt x="412678" y="237549"/>
                  </a:lnTo>
                  <a:lnTo>
                    <a:pt x="412678" y="586314"/>
                  </a:lnTo>
                  <a:lnTo>
                    <a:pt x="521437" y="586314"/>
                  </a:lnTo>
                  <a:lnTo>
                    <a:pt x="521437" y="233770"/>
                  </a:lnTo>
                  <a:lnTo>
                    <a:pt x="521059" y="202558"/>
                  </a:lnTo>
                  <a:lnTo>
                    <a:pt x="518038" y="155317"/>
                  </a:lnTo>
                  <a:lnTo>
                    <a:pt x="502102" y="100553"/>
                  </a:lnTo>
                  <a:lnTo>
                    <a:pt x="481559" y="67485"/>
                  </a:lnTo>
                  <a:lnTo>
                    <a:pt x="451247" y="40176"/>
                  </a:lnTo>
                  <a:lnTo>
                    <a:pt x="408650" y="18715"/>
                  </a:lnTo>
                  <a:lnTo>
                    <a:pt x="357745" y="4678"/>
                  </a:lnTo>
                  <a:lnTo>
                    <a:pt x="330518" y="1169"/>
                  </a:lnTo>
                  <a:lnTo>
                    <a:pt x="302107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/>
          <p:cNvGrpSpPr/>
          <p:nvPr/>
        </p:nvGrpSpPr>
        <p:grpSpPr>
          <a:xfrm>
            <a:off x="8515845" y="7425256"/>
            <a:ext cx="575310" cy="828675"/>
            <a:chOff x="8515845" y="7425256"/>
            <a:chExt cx="575310" cy="828675"/>
          </a:xfrm>
        </p:grpSpPr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20607" y="7430018"/>
              <a:ext cx="565545" cy="81900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8520607" y="7430018"/>
              <a:ext cx="565785" cy="819150"/>
            </a:xfrm>
            <a:custGeom>
              <a:avLst/>
              <a:gdLst/>
              <a:ahLst/>
              <a:cxnLst/>
              <a:rect l="l" t="t" r="r" b="b"/>
              <a:pathLst>
                <a:path w="565784" h="819150">
                  <a:moveTo>
                    <a:pt x="285793" y="80442"/>
                  </a:moveTo>
                  <a:lnTo>
                    <a:pt x="354120" y="93804"/>
                  </a:lnTo>
                  <a:lnTo>
                    <a:pt x="411672" y="133891"/>
                  </a:lnTo>
                  <a:lnTo>
                    <a:pt x="450945" y="200296"/>
                  </a:lnTo>
                  <a:lnTo>
                    <a:pt x="460764" y="243217"/>
                  </a:lnTo>
                  <a:lnTo>
                    <a:pt x="464036" y="292617"/>
                  </a:lnTo>
                  <a:lnTo>
                    <a:pt x="460864" y="344030"/>
                  </a:lnTo>
                  <a:lnTo>
                    <a:pt x="451348" y="388132"/>
                  </a:lnTo>
                  <a:lnTo>
                    <a:pt x="435487" y="424923"/>
                  </a:lnTo>
                  <a:lnTo>
                    <a:pt x="386395" y="476920"/>
                  </a:lnTo>
                  <a:lnTo>
                    <a:pt x="323557" y="502654"/>
                  </a:lnTo>
                  <a:lnTo>
                    <a:pt x="287606" y="505871"/>
                  </a:lnTo>
                  <a:lnTo>
                    <a:pt x="251428" y="502632"/>
                  </a:lnTo>
                  <a:lnTo>
                    <a:pt x="188590" y="476718"/>
                  </a:lnTo>
                  <a:lnTo>
                    <a:pt x="139989" y="424315"/>
                  </a:lnTo>
                  <a:lnTo>
                    <a:pt x="124317" y="386962"/>
                  </a:lnTo>
                  <a:lnTo>
                    <a:pt x="114914" y="341983"/>
                  </a:lnTo>
                  <a:lnTo>
                    <a:pt x="111779" y="289378"/>
                  </a:lnTo>
                  <a:lnTo>
                    <a:pt x="114952" y="240743"/>
                  </a:lnTo>
                  <a:lnTo>
                    <a:pt x="124468" y="198497"/>
                  </a:lnTo>
                  <a:lnTo>
                    <a:pt x="140329" y="162639"/>
                  </a:lnTo>
                  <a:lnTo>
                    <a:pt x="189270" y="110102"/>
                  </a:lnTo>
                  <a:lnTo>
                    <a:pt x="250900" y="83737"/>
                  </a:lnTo>
                  <a:lnTo>
                    <a:pt x="285793" y="80442"/>
                  </a:lnTo>
                  <a:close/>
                </a:path>
                <a:path w="565784" h="819150">
                  <a:moveTo>
                    <a:pt x="277939" y="0"/>
                  </a:moveTo>
                  <a:lnTo>
                    <a:pt x="236714" y="2361"/>
                  </a:lnTo>
                  <a:lnTo>
                    <a:pt x="198232" y="9447"/>
                  </a:lnTo>
                  <a:lnTo>
                    <a:pt x="129503" y="37791"/>
                  </a:lnTo>
                  <a:lnTo>
                    <a:pt x="73915" y="83501"/>
                  </a:lnTo>
                  <a:lnTo>
                    <a:pt x="33231" y="145049"/>
                  </a:lnTo>
                  <a:lnTo>
                    <a:pt x="18692" y="180490"/>
                  </a:lnTo>
                  <a:lnTo>
                    <a:pt x="8307" y="217528"/>
                  </a:lnTo>
                  <a:lnTo>
                    <a:pt x="2077" y="256163"/>
                  </a:lnTo>
                  <a:lnTo>
                    <a:pt x="0" y="296396"/>
                  </a:lnTo>
                  <a:lnTo>
                    <a:pt x="4531" y="353928"/>
                  </a:lnTo>
                  <a:lnTo>
                    <a:pt x="18126" y="407208"/>
                  </a:lnTo>
                  <a:lnTo>
                    <a:pt x="40784" y="456236"/>
                  </a:lnTo>
                  <a:lnTo>
                    <a:pt x="72505" y="501013"/>
                  </a:lnTo>
                  <a:lnTo>
                    <a:pt x="103900" y="531721"/>
                  </a:lnTo>
                  <a:lnTo>
                    <a:pt x="140081" y="555606"/>
                  </a:lnTo>
                  <a:lnTo>
                    <a:pt x="181046" y="572666"/>
                  </a:lnTo>
                  <a:lnTo>
                    <a:pt x="226798" y="582902"/>
                  </a:lnTo>
                  <a:lnTo>
                    <a:pt x="277334" y="586314"/>
                  </a:lnTo>
                  <a:lnTo>
                    <a:pt x="328315" y="581624"/>
                  </a:lnTo>
                  <a:lnTo>
                    <a:pt x="374915" y="567553"/>
                  </a:lnTo>
                  <a:lnTo>
                    <a:pt x="417134" y="544102"/>
                  </a:lnTo>
                  <a:lnTo>
                    <a:pt x="454973" y="511271"/>
                  </a:lnTo>
                  <a:lnTo>
                    <a:pt x="454709" y="554698"/>
                  </a:lnTo>
                  <a:lnTo>
                    <a:pt x="450782" y="617054"/>
                  </a:lnTo>
                  <a:lnTo>
                    <a:pt x="438207" y="658929"/>
                  </a:lnTo>
                  <a:lnTo>
                    <a:pt x="410413" y="696721"/>
                  </a:lnTo>
                  <a:lnTo>
                    <a:pt x="368835" y="723378"/>
                  </a:lnTo>
                  <a:lnTo>
                    <a:pt x="310528" y="736875"/>
                  </a:lnTo>
                  <a:lnTo>
                    <a:pt x="274918" y="738562"/>
                  </a:lnTo>
                  <a:lnTo>
                    <a:pt x="241723" y="736875"/>
                  </a:lnTo>
                  <a:lnTo>
                    <a:pt x="186438" y="723378"/>
                  </a:lnTo>
                  <a:lnTo>
                    <a:pt x="150713" y="700095"/>
                  </a:lnTo>
                  <a:lnTo>
                    <a:pt x="127489" y="647861"/>
                  </a:lnTo>
                  <a:lnTo>
                    <a:pt x="21751" y="633824"/>
                  </a:lnTo>
                  <a:lnTo>
                    <a:pt x="25113" y="677330"/>
                  </a:lnTo>
                  <a:lnTo>
                    <a:pt x="37612" y="714987"/>
                  </a:lnTo>
                  <a:lnTo>
                    <a:pt x="59251" y="746796"/>
                  </a:lnTo>
                  <a:lnTo>
                    <a:pt x="90028" y="772755"/>
                  </a:lnTo>
                  <a:lnTo>
                    <a:pt x="128131" y="792989"/>
                  </a:lnTo>
                  <a:lnTo>
                    <a:pt x="171748" y="807442"/>
                  </a:lnTo>
                  <a:lnTo>
                    <a:pt x="220878" y="816114"/>
                  </a:lnTo>
                  <a:lnTo>
                    <a:pt x="275522" y="819005"/>
                  </a:lnTo>
                  <a:lnTo>
                    <a:pt x="321946" y="816980"/>
                  </a:lnTo>
                  <a:lnTo>
                    <a:pt x="364543" y="810907"/>
                  </a:lnTo>
                  <a:lnTo>
                    <a:pt x="403313" y="800784"/>
                  </a:lnTo>
                  <a:lnTo>
                    <a:pt x="469148" y="768942"/>
                  </a:lnTo>
                  <a:lnTo>
                    <a:pt x="517485" y="724761"/>
                  </a:lnTo>
                  <a:lnTo>
                    <a:pt x="548325" y="665475"/>
                  </a:lnTo>
                  <a:lnTo>
                    <a:pt x="557892" y="622937"/>
                  </a:lnTo>
                  <a:lnTo>
                    <a:pt x="563632" y="570636"/>
                  </a:lnTo>
                  <a:lnTo>
                    <a:pt x="565545" y="508571"/>
                  </a:lnTo>
                  <a:lnTo>
                    <a:pt x="565545" y="12956"/>
                  </a:lnTo>
                  <a:lnTo>
                    <a:pt x="465245" y="12956"/>
                  </a:lnTo>
                  <a:lnTo>
                    <a:pt x="465245" y="82062"/>
                  </a:lnTo>
                  <a:lnTo>
                    <a:pt x="425895" y="46159"/>
                  </a:lnTo>
                  <a:lnTo>
                    <a:pt x="381561" y="20515"/>
                  </a:lnTo>
                  <a:lnTo>
                    <a:pt x="332243" y="5128"/>
                  </a:lnTo>
                  <a:lnTo>
                    <a:pt x="277939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/>
          <p:cNvGrpSpPr/>
          <p:nvPr/>
        </p:nvGrpSpPr>
        <p:grpSpPr>
          <a:xfrm>
            <a:off x="9587118" y="7220099"/>
            <a:ext cx="118745" cy="801370"/>
            <a:chOff x="9587118" y="7220099"/>
            <a:chExt cx="118745" cy="801370"/>
          </a:xfrm>
        </p:grpSpPr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91881" y="7224862"/>
              <a:ext cx="108758" cy="791471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9591881" y="7224862"/>
              <a:ext cx="109220" cy="791845"/>
            </a:xfrm>
            <a:custGeom>
              <a:avLst/>
              <a:gdLst/>
              <a:ahLst/>
              <a:cxnLst/>
              <a:rect l="l" t="t" r="r" b="b"/>
              <a:pathLst>
                <a:path w="109220" h="791845">
                  <a:moveTo>
                    <a:pt x="0" y="0"/>
                  </a:moveTo>
                  <a:lnTo>
                    <a:pt x="0" y="791471"/>
                  </a:lnTo>
                  <a:lnTo>
                    <a:pt x="108758" y="791471"/>
                  </a:lnTo>
                  <a:lnTo>
                    <a:pt x="108758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8" name="object 38"/>
          <p:cNvGrpSpPr/>
          <p:nvPr/>
        </p:nvGrpSpPr>
        <p:grpSpPr>
          <a:xfrm>
            <a:off x="9862036" y="7438213"/>
            <a:ext cx="721360" cy="758825"/>
            <a:chOff x="9862036" y="7438213"/>
            <a:chExt cx="721360" cy="758825"/>
          </a:xfrm>
        </p:grpSpPr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66799" y="7442975"/>
              <a:ext cx="711764" cy="748821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9866799" y="7442975"/>
              <a:ext cx="711835" cy="749300"/>
            </a:xfrm>
            <a:custGeom>
              <a:avLst/>
              <a:gdLst/>
              <a:ahLst/>
              <a:cxnLst/>
              <a:rect l="l" t="t" r="r" b="b"/>
              <a:pathLst>
                <a:path w="711834" h="749300">
                  <a:moveTo>
                    <a:pt x="0" y="0"/>
                  </a:moveTo>
                  <a:lnTo>
                    <a:pt x="0" y="355244"/>
                  </a:lnTo>
                  <a:lnTo>
                    <a:pt x="415" y="383993"/>
                  </a:lnTo>
                  <a:lnTo>
                    <a:pt x="3738" y="429343"/>
                  </a:lnTo>
                  <a:lnTo>
                    <a:pt x="12385" y="466460"/>
                  </a:lnTo>
                  <a:lnTo>
                    <a:pt x="29303" y="502633"/>
                  </a:lnTo>
                  <a:lnTo>
                    <a:pt x="54127" y="532484"/>
                  </a:lnTo>
                  <a:lnTo>
                    <a:pt x="90782" y="556959"/>
                  </a:lnTo>
                  <a:lnTo>
                    <a:pt x="138893" y="575584"/>
                  </a:lnTo>
                  <a:lnTo>
                    <a:pt x="191661" y="585123"/>
                  </a:lnTo>
                  <a:lnTo>
                    <a:pt x="219329" y="586315"/>
                  </a:lnTo>
                  <a:lnTo>
                    <a:pt x="268657" y="582428"/>
                  </a:lnTo>
                  <a:lnTo>
                    <a:pt x="313683" y="570766"/>
                  </a:lnTo>
                  <a:lnTo>
                    <a:pt x="354407" y="551330"/>
                  </a:lnTo>
                  <a:lnTo>
                    <a:pt x="390829" y="524120"/>
                  </a:lnTo>
                  <a:lnTo>
                    <a:pt x="422949" y="489135"/>
                  </a:lnTo>
                  <a:lnTo>
                    <a:pt x="422949" y="573357"/>
                  </a:lnTo>
                  <a:lnTo>
                    <a:pt x="520228" y="573357"/>
                  </a:lnTo>
                  <a:lnTo>
                    <a:pt x="520228" y="304495"/>
                  </a:lnTo>
                  <a:lnTo>
                    <a:pt x="573664" y="294372"/>
                  </a:lnTo>
                  <a:lnTo>
                    <a:pt x="619773" y="274801"/>
                  </a:lnTo>
                  <a:lnTo>
                    <a:pt x="658556" y="245782"/>
                  </a:lnTo>
                  <a:lnTo>
                    <a:pt x="690013" y="207315"/>
                  </a:lnTo>
                  <a:lnTo>
                    <a:pt x="706326" y="161020"/>
                  </a:lnTo>
                  <a:lnTo>
                    <a:pt x="711764" y="89081"/>
                  </a:lnTo>
                  <a:lnTo>
                    <a:pt x="711764" y="0"/>
                  </a:lnTo>
                  <a:lnTo>
                    <a:pt x="595151" y="0"/>
                  </a:lnTo>
                  <a:lnTo>
                    <a:pt x="595151" y="112835"/>
                  </a:lnTo>
                  <a:lnTo>
                    <a:pt x="651947" y="112835"/>
                  </a:lnTo>
                  <a:lnTo>
                    <a:pt x="650890" y="142124"/>
                  </a:lnTo>
                  <a:lnTo>
                    <a:pt x="642431" y="185315"/>
                  </a:lnTo>
                  <a:lnTo>
                    <a:pt x="613579" y="222871"/>
                  </a:lnTo>
                  <a:lnTo>
                    <a:pt x="556179" y="254994"/>
                  </a:lnTo>
                  <a:lnTo>
                    <a:pt x="520228" y="263464"/>
                  </a:lnTo>
                  <a:lnTo>
                    <a:pt x="520228" y="0"/>
                  </a:lnTo>
                  <a:lnTo>
                    <a:pt x="411470" y="0"/>
                  </a:lnTo>
                  <a:lnTo>
                    <a:pt x="411470" y="307194"/>
                  </a:lnTo>
                  <a:lnTo>
                    <a:pt x="410375" y="341713"/>
                  </a:lnTo>
                  <a:lnTo>
                    <a:pt x="401613" y="397591"/>
                  </a:lnTo>
                  <a:lnTo>
                    <a:pt x="383613" y="437138"/>
                  </a:lnTo>
                  <a:lnTo>
                    <a:pt x="353503" y="467641"/>
                  </a:lnTo>
                  <a:lnTo>
                    <a:pt x="312001" y="489878"/>
                  </a:lnTo>
                  <a:lnTo>
                    <a:pt x="265677" y="501215"/>
                  </a:lnTo>
                  <a:lnTo>
                    <a:pt x="241081" y="502632"/>
                  </a:lnTo>
                  <a:lnTo>
                    <a:pt x="194028" y="497503"/>
                  </a:lnTo>
                  <a:lnTo>
                    <a:pt x="157397" y="482117"/>
                  </a:lnTo>
                  <a:lnTo>
                    <a:pt x="115404" y="420570"/>
                  </a:lnTo>
                  <a:lnTo>
                    <a:pt x="110419" y="382238"/>
                  </a:lnTo>
                  <a:lnTo>
                    <a:pt x="108758" y="317992"/>
                  </a:lnTo>
                  <a:lnTo>
                    <a:pt x="108758" y="0"/>
                  </a:lnTo>
                  <a:lnTo>
                    <a:pt x="0" y="0"/>
                  </a:lnTo>
                  <a:close/>
                </a:path>
                <a:path w="711834" h="749300">
                  <a:moveTo>
                    <a:pt x="178243" y="638144"/>
                  </a:moveTo>
                  <a:lnTo>
                    <a:pt x="178243" y="748821"/>
                  </a:lnTo>
                  <a:lnTo>
                    <a:pt x="302106" y="748821"/>
                  </a:lnTo>
                  <a:lnTo>
                    <a:pt x="302106" y="638144"/>
                  </a:lnTo>
                  <a:lnTo>
                    <a:pt x="178243" y="638144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1" name="object 41"/>
          <p:cNvGrpSpPr/>
          <p:nvPr/>
        </p:nvGrpSpPr>
        <p:grpSpPr>
          <a:xfrm>
            <a:off x="10659599" y="7425256"/>
            <a:ext cx="568960" cy="608965"/>
            <a:chOff x="10659599" y="7425256"/>
            <a:chExt cx="568960" cy="608965"/>
          </a:xfrm>
        </p:grpSpPr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64362" y="7430018"/>
              <a:ext cx="558899" cy="599272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0664362" y="7430018"/>
              <a:ext cx="559435" cy="599440"/>
            </a:xfrm>
            <a:custGeom>
              <a:avLst/>
              <a:gdLst/>
              <a:ahLst/>
              <a:cxnLst/>
              <a:rect l="l" t="t" r="r" b="b"/>
              <a:pathLst>
                <a:path w="559434" h="599440">
                  <a:moveTo>
                    <a:pt x="292440" y="0"/>
                  </a:moveTo>
                  <a:lnTo>
                    <a:pt x="251819" y="2182"/>
                  </a:lnTo>
                  <a:lnTo>
                    <a:pt x="212734" y="8728"/>
                  </a:lnTo>
                  <a:lnTo>
                    <a:pt x="175184" y="19638"/>
                  </a:lnTo>
                  <a:lnTo>
                    <a:pt x="139170" y="34912"/>
                  </a:lnTo>
                  <a:lnTo>
                    <a:pt x="106266" y="54460"/>
                  </a:lnTo>
                  <a:lnTo>
                    <a:pt x="53901" y="106649"/>
                  </a:lnTo>
                  <a:lnTo>
                    <a:pt x="19372" y="175563"/>
                  </a:lnTo>
                  <a:lnTo>
                    <a:pt x="8610" y="214738"/>
                  </a:lnTo>
                  <a:lnTo>
                    <a:pt x="2152" y="256816"/>
                  </a:lnTo>
                  <a:lnTo>
                    <a:pt x="0" y="301795"/>
                  </a:lnTo>
                  <a:lnTo>
                    <a:pt x="3198" y="356575"/>
                  </a:lnTo>
                  <a:lnTo>
                    <a:pt x="12793" y="406029"/>
                  </a:lnTo>
                  <a:lnTo>
                    <a:pt x="28784" y="450156"/>
                  </a:lnTo>
                  <a:lnTo>
                    <a:pt x="51172" y="488955"/>
                  </a:lnTo>
                  <a:lnTo>
                    <a:pt x="79957" y="522428"/>
                  </a:lnTo>
                  <a:lnTo>
                    <a:pt x="114083" y="550092"/>
                  </a:lnTo>
                  <a:lnTo>
                    <a:pt x="152334" y="571608"/>
                  </a:lnTo>
                  <a:lnTo>
                    <a:pt x="194710" y="586977"/>
                  </a:lnTo>
                  <a:lnTo>
                    <a:pt x="241210" y="596198"/>
                  </a:lnTo>
                  <a:lnTo>
                    <a:pt x="291835" y="599272"/>
                  </a:lnTo>
                  <a:lnTo>
                    <a:pt x="342338" y="595785"/>
                  </a:lnTo>
                  <a:lnTo>
                    <a:pt x="388711" y="585325"/>
                  </a:lnTo>
                  <a:lnTo>
                    <a:pt x="430956" y="567891"/>
                  </a:lnTo>
                  <a:lnTo>
                    <a:pt x="469072" y="543484"/>
                  </a:lnTo>
                  <a:lnTo>
                    <a:pt x="501800" y="512823"/>
                  </a:lnTo>
                  <a:lnTo>
                    <a:pt x="527681" y="476808"/>
                  </a:lnTo>
                  <a:lnTo>
                    <a:pt x="546714" y="435439"/>
                  </a:lnTo>
                  <a:lnTo>
                    <a:pt x="558899" y="388717"/>
                  </a:lnTo>
                  <a:lnTo>
                    <a:pt x="451952" y="376299"/>
                  </a:lnTo>
                  <a:lnTo>
                    <a:pt x="444249" y="410379"/>
                  </a:lnTo>
                  <a:lnTo>
                    <a:pt x="432618" y="439736"/>
                  </a:lnTo>
                  <a:lnTo>
                    <a:pt x="397573" y="484276"/>
                  </a:lnTo>
                  <a:lnTo>
                    <a:pt x="349387" y="510596"/>
                  </a:lnTo>
                  <a:lnTo>
                    <a:pt x="290627" y="519369"/>
                  </a:lnTo>
                  <a:lnTo>
                    <a:pt x="252637" y="516096"/>
                  </a:lnTo>
                  <a:lnTo>
                    <a:pt x="187986" y="489912"/>
                  </a:lnTo>
                  <a:lnTo>
                    <a:pt x="139649" y="436868"/>
                  </a:lnTo>
                  <a:lnTo>
                    <a:pt x="124166" y="398839"/>
                  </a:lnTo>
                  <a:lnTo>
                    <a:pt x="114876" y="352915"/>
                  </a:lnTo>
                  <a:lnTo>
                    <a:pt x="111779" y="299096"/>
                  </a:lnTo>
                  <a:lnTo>
                    <a:pt x="114989" y="245973"/>
                  </a:lnTo>
                  <a:lnTo>
                    <a:pt x="124619" y="200521"/>
                  </a:lnTo>
                  <a:lnTo>
                    <a:pt x="140668" y="162741"/>
                  </a:lnTo>
                  <a:lnTo>
                    <a:pt x="190743" y="109562"/>
                  </a:lnTo>
                  <a:lnTo>
                    <a:pt x="257508" y="83197"/>
                  </a:lnTo>
                  <a:lnTo>
                    <a:pt x="296669" y="79902"/>
                  </a:lnTo>
                  <a:lnTo>
                    <a:pt x="322852" y="81724"/>
                  </a:lnTo>
                  <a:lnTo>
                    <a:pt x="369175" y="96301"/>
                  </a:lnTo>
                  <a:lnTo>
                    <a:pt x="407090" y="125421"/>
                  </a:lnTo>
                  <a:lnTo>
                    <a:pt x="433877" y="168882"/>
                  </a:lnTo>
                  <a:lnTo>
                    <a:pt x="442889" y="195978"/>
                  </a:lnTo>
                  <a:lnTo>
                    <a:pt x="548627" y="181400"/>
                  </a:lnTo>
                  <a:lnTo>
                    <a:pt x="536278" y="140425"/>
                  </a:lnTo>
                  <a:lnTo>
                    <a:pt x="517963" y="104422"/>
                  </a:lnTo>
                  <a:lnTo>
                    <a:pt x="493681" y="73390"/>
                  </a:lnTo>
                  <a:lnTo>
                    <a:pt x="463433" y="47329"/>
                  </a:lnTo>
                  <a:lnTo>
                    <a:pt x="427822" y="26622"/>
                  </a:lnTo>
                  <a:lnTo>
                    <a:pt x="387453" y="11832"/>
                  </a:lnTo>
                  <a:lnTo>
                    <a:pt x="342325" y="2958"/>
                  </a:lnTo>
                  <a:lnTo>
                    <a:pt x="292440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4" name="object 44"/>
          <p:cNvGrpSpPr/>
          <p:nvPr/>
        </p:nvGrpSpPr>
        <p:grpSpPr>
          <a:xfrm>
            <a:off x="11825130" y="7255732"/>
            <a:ext cx="715645" cy="752475"/>
            <a:chOff x="11825130" y="7255732"/>
            <a:chExt cx="715645" cy="752475"/>
          </a:xfrm>
        </p:grpSpPr>
        <p:pic>
          <p:nvPicPr>
            <p:cNvPr id="45" name="object 4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829893" y="7260494"/>
              <a:ext cx="705723" cy="742881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1829893" y="7260494"/>
              <a:ext cx="706120" cy="742950"/>
            </a:xfrm>
            <a:custGeom>
              <a:avLst/>
              <a:gdLst/>
              <a:ahLst/>
              <a:cxnLst/>
              <a:rect l="l" t="t" r="r" b="b"/>
              <a:pathLst>
                <a:path w="706120" h="742950">
                  <a:moveTo>
                    <a:pt x="377030" y="0"/>
                  </a:moveTo>
                  <a:lnTo>
                    <a:pt x="312312" y="2399"/>
                  </a:lnTo>
                  <a:lnTo>
                    <a:pt x="253501" y="9597"/>
                  </a:lnTo>
                  <a:lnTo>
                    <a:pt x="200599" y="21595"/>
                  </a:lnTo>
                  <a:lnTo>
                    <a:pt x="153604" y="38391"/>
                  </a:lnTo>
                  <a:lnTo>
                    <a:pt x="112518" y="59986"/>
                  </a:lnTo>
                  <a:lnTo>
                    <a:pt x="77339" y="86381"/>
                  </a:lnTo>
                  <a:lnTo>
                    <a:pt x="47128" y="117695"/>
                  </a:lnTo>
                  <a:lnTo>
                    <a:pt x="24168" y="151167"/>
                  </a:lnTo>
                  <a:lnTo>
                    <a:pt x="6042" y="194358"/>
                  </a:lnTo>
                  <a:lnTo>
                    <a:pt x="0" y="237549"/>
                  </a:lnTo>
                  <a:lnTo>
                    <a:pt x="0" y="259144"/>
                  </a:lnTo>
                  <a:lnTo>
                    <a:pt x="125676" y="259144"/>
                  </a:lnTo>
                  <a:lnTo>
                    <a:pt x="125676" y="237549"/>
                  </a:lnTo>
                  <a:lnTo>
                    <a:pt x="128999" y="213794"/>
                  </a:lnTo>
                  <a:lnTo>
                    <a:pt x="155585" y="166284"/>
                  </a:lnTo>
                  <a:lnTo>
                    <a:pt x="212985" y="119854"/>
                  </a:lnTo>
                  <a:lnTo>
                    <a:pt x="257395" y="103658"/>
                  </a:lnTo>
                  <a:lnTo>
                    <a:pt x="312077" y="93939"/>
                  </a:lnTo>
                  <a:lnTo>
                    <a:pt x="377030" y="90700"/>
                  </a:lnTo>
                  <a:lnTo>
                    <a:pt x="436847" y="93130"/>
                  </a:lnTo>
                  <a:lnTo>
                    <a:pt x="485789" y="100418"/>
                  </a:lnTo>
                  <a:lnTo>
                    <a:pt x="523854" y="112566"/>
                  </a:lnTo>
                  <a:lnTo>
                    <a:pt x="563732" y="143069"/>
                  </a:lnTo>
                  <a:lnTo>
                    <a:pt x="580046" y="190039"/>
                  </a:lnTo>
                  <a:lnTo>
                    <a:pt x="576723" y="212444"/>
                  </a:lnTo>
                  <a:lnTo>
                    <a:pt x="566753" y="232150"/>
                  </a:lnTo>
                  <a:lnTo>
                    <a:pt x="550137" y="249156"/>
                  </a:lnTo>
                  <a:lnTo>
                    <a:pt x="526875" y="263463"/>
                  </a:lnTo>
                  <a:lnTo>
                    <a:pt x="492737" y="278310"/>
                  </a:lnTo>
                  <a:lnTo>
                    <a:pt x="453161" y="296936"/>
                  </a:lnTo>
                  <a:lnTo>
                    <a:pt x="408147" y="319342"/>
                  </a:lnTo>
                  <a:lnTo>
                    <a:pt x="357695" y="345526"/>
                  </a:lnTo>
                  <a:lnTo>
                    <a:pt x="321442" y="380079"/>
                  </a:lnTo>
                  <a:lnTo>
                    <a:pt x="309357" y="431907"/>
                  </a:lnTo>
                  <a:lnTo>
                    <a:pt x="309357" y="496694"/>
                  </a:lnTo>
                  <a:lnTo>
                    <a:pt x="415699" y="496694"/>
                  </a:lnTo>
                  <a:lnTo>
                    <a:pt x="415699" y="462141"/>
                  </a:lnTo>
                  <a:lnTo>
                    <a:pt x="417210" y="447834"/>
                  </a:lnTo>
                  <a:lnTo>
                    <a:pt x="439868" y="414631"/>
                  </a:lnTo>
                  <a:lnTo>
                    <a:pt x="496664" y="382238"/>
                  </a:lnTo>
                  <a:lnTo>
                    <a:pt x="535032" y="364422"/>
                  </a:lnTo>
                  <a:lnTo>
                    <a:pt x="580046" y="345526"/>
                  </a:lnTo>
                  <a:lnTo>
                    <a:pt x="609652" y="331489"/>
                  </a:lnTo>
                  <a:lnTo>
                    <a:pt x="657990" y="296936"/>
                  </a:lnTo>
                  <a:lnTo>
                    <a:pt x="689409" y="256175"/>
                  </a:lnTo>
                  <a:lnTo>
                    <a:pt x="703910" y="210825"/>
                  </a:lnTo>
                  <a:lnTo>
                    <a:pt x="705723" y="185720"/>
                  </a:lnTo>
                  <a:lnTo>
                    <a:pt x="701796" y="155757"/>
                  </a:lnTo>
                  <a:lnTo>
                    <a:pt x="670376" y="97449"/>
                  </a:lnTo>
                  <a:lnTo>
                    <a:pt x="642885" y="69105"/>
                  </a:lnTo>
                  <a:lnTo>
                    <a:pt x="578972" y="30713"/>
                  </a:lnTo>
                  <a:lnTo>
                    <a:pt x="537751" y="17276"/>
                  </a:lnTo>
                  <a:lnTo>
                    <a:pt x="490354" y="7678"/>
                  </a:lnTo>
                  <a:lnTo>
                    <a:pt x="436780" y="1919"/>
                  </a:lnTo>
                  <a:lnTo>
                    <a:pt x="377030" y="0"/>
                  </a:lnTo>
                  <a:close/>
                </a:path>
                <a:path w="706120" h="742950">
                  <a:moveTo>
                    <a:pt x="294856" y="617628"/>
                  </a:moveTo>
                  <a:lnTo>
                    <a:pt x="294856" y="742881"/>
                  </a:lnTo>
                  <a:lnTo>
                    <a:pt x="430200" y="742881"/>
                  </a:lnTo>
                  <a:lnTo>
                    <a:pt x="430200" y="617628"/>
                  </a:lnTo>
                  <a:lnTo>
                    <a:pt x="294856" y="617628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17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4925" y="547185"/>
            <a:ext cx="408940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目的の意義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17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859725" y="2485815"/>
            <a:ext cx="8963025" cy="4483100"/>
          </a:xfrm>
          <a:prstGeom prst="rect">
            <a:avLst/>
          </a:prstGeom>
        </p:spPr>
        <p:txBody>
          <a:bodyPr wrap="square" lIns="0" tIns="2222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dirty="0" sz="3500" spc="-114">
                <a:latin typeface="MS PGothic"/>
                <a:cs typeface="MS PGothic"/>
              </a:rPr>
              <a:t>・何を目指しているのか明確になる</a:t>
            </a:r>
            <a:endParaRPr sz="3500">
              <a:latin typeface="MS PGothic"/>
              <a:cs typeface="MS PGothic"/>
            </a:endParaRPr>
          </a:p>
          <a:p>
            <a:pPr marL="12700">
              <a:lnSpc>
                <a:spcPct val="100000"/>
              </a:lnSpc>
              <a:spcBef>
                <a:spcPts val="1650"/>
              </a:spcBef>
            </a:pPr>
            <a:r>
              <a:rPr dirty="0" sz="3500" spc="-105">
                <a:latin typeface="MS PGothic"/>
                <a:cs typeface="MS PGothic"/>
              </a:rPr>
              <a:t>・具体的に何をすればいいのかがわかる</a:t>
            </a:r>
            <a:endParaRPr sz="3500">
              <a:latin typeface="MS PGothic"/>
              <a:cs typeface="MS PGothic"/>
            </a:endParaRPr>
          </a:p>
          <a:p>
            <a:pPr marL="306705" marR="5080" indent="-294640">
              <a:lnSpc>
                <a:spcPct val="139300"/>
              </a:lnSpc>
            </a:pPr>
            <a:r>
              <a:rPr dirty="0" sz="3500" spc="-50">
                <a:latin typeface="MS PGothic"/>
                <a:cs typeface="MS PGothic"/>
              </a:rPr>
              <a:t>・</a:t>
            </a:r>
            <a:r>
              <a:rPr dirty="0" sz="3500" spc="-95">
                <a:latin typeface="MS PGothic"/>
                <a:cs typeface="MS PGothic"/>
              </a:rPr>
              <a:t>組織</a:t>
            </a:r>
            <a:r>
              <a:rPr dirty="0" sz="3500" spc="-85">
                <a:latin typeface="MS PGothic"/>
                <a:cs typeface="MS PGothic"/>
              </a:rPr>
              <a:t>など</a:t>
            </a:r>
            <a:r>
              <a:rPr dirty="0" sz="3500" spc="-95">
                <a:latin typeface="MS PGothic"/>
                <a:cs typeface="MS PGothic"/>
              </a:rPr>
              <a:t>の目的は</a:t>
            </a:r>
            <a:r>
              <a:rPr dirty="0" sz="3500" spc="-65">
                <a:latin typeface="MS PGothic"/>
                <a:cs typeface="MS PGothic"/>
              </a:rPr>
              <a:t>、</a:t>
            </a:r>
            <a:r>
              <a:rPr dirty="0" sz="3500" spc="-70">
                <a:latin typeface="MS PGothic"/>
                <a:cs typeface="MS PGothic"/>
              </a:rPr>
              <a:t>メ</a:t>
            </a:r>
            <a:r>
              <a:rPr dirty="0" sz="3500" spc="-80">
                <a:latin typeface="MS PGothic"/>
                <a:cs typeface="MS PGothic"/>
              </a:rPr>
              <a:t>ン</a:t>
            </a:r>
            <a:r>
              <a:rPr dirty="0" sz="3500" spc="-95">
                <a:latin typeface="MS PGothic"/>
                <a:cs typeface="MS PGothic"/>
              </a:rPr>
              <a:t>バ</a:t>
            </a:r>
            <a:r>
              <a:rPr dirty="0" sz="3500" spc="-90">
                <a:latin typeface="MS PGothic"/>
                <a:cs typeface="MS PGothic"/>
              </a:rPr>
              <a:t>ー</a:t>
            </a:r>
            <a:r>
              <a:rPr dirty="0" sz="3500" spc="-95">
                <a:latin typeface="MS PGothic"/>
                <a:cs typeface="MS PGothic"/>
              </a:rPr>
              <a:t>間</a:t>
            </a:r>
            <a:r>
              <a:rPr dirty="0" sz="3500" spc="-85">
                <a:latin typeface="MS PGothic"/>
                <a:cs typeface="MS PGothic"/>
              </a:rPr>
              <a:t>で</a:t>
            </a:r>
            <a:r>
              <a:rPr dirty="0" sz="3500" spc="-95">
                <a:latin typeface="MS PGothic"/>
                <a:cs typeface="MS PGothic"/>
              </a:rPr>
              <a:t>意識や考</a:t>
            </a:r>
            <a:r>
              <a:rPr dirty="0" sz="3500" spc="-85">
                <a:latin typeface="MS PGothic"/>
                <a:cs typeface="MS PGothic"/>
              </a:rPr>
              <a:t>え</a:t>
            </a:r>
            <a:r>
              <a:rPr dirty="0" sz="3500" spc="-80">
                <a:latin typeface="MS PGothic"/>
                <a:cs typeface="MS PGothic"/>
              </a:rPr>
              <a:t>を </a:t>
            </a:r>
            <a:r>
              <a:rPr dirty="0" sz="3500" spc="-10">
                <a:latin typeface="MS PGothic"/>
                <a:cs typeface="MS PGothic"/>
              </a:rPr>
              <a:t>共有できる</a:t>
            </a:r>
            <a:endParaRPr sz="3500">
              <a:latin typeface="MS PGothic"/>
              <a:cs typeface="MS PGothic"/>
            </a:endParaRPr>
          </a:p>
          <a:p>
            <a:pPr marL="12700">
              <a:lnSpc>
                <a:spcPct val="100000"/>
              </a:lnSpc>
              <a:spcBef>
                <a:spcPts val="1650"/>
              </a:spcBef>
            </a:pPr>
            <a:r>
              <a:rPr dirty="0" sz="3500" spc="-160">
                <a:latin typeface="MS PGothic"/>
                <a:cs typeface="MS PGothic"/>
              </a:rPr>
              <a:t>・モチベーションになる</a:t>
            </a:r>
            <a:endParaRPr sz="3500">
              <a:latin typeface="MS PGothic"/>
              <a:cs typeface="MS PGothic"/>
            </a:endParaRPr>
          </a:p>
          <a:p>
            <a:pPr marL="12700">
              <a:lnSpc>
                <a:spcPct val="100000"/>
              </a:lnSpc>
              <a:spcBef>
                <a:spcPts val="1650"/>
              </a:spcBef>
            </a:pPr>
            <a:r>
              <a:rPr dirty="0" sz="3500" spc="-140">
                <a:latin typeface="MS PGothic"/>
                <a:cs typeface="MS PGothic"/>
              </a:rPr>
              <a:t>・行動や考えの方向がわかる</a:t>
            </a:r>
            <a:endParaRPr sz="3500">
              <a:latin typeface="MS PGothic"/>
              <a:cs typeface="MS P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4925" y="547221"/>
            <a:ext cx="351790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>
                <a:solidFill>
                  <a:srgbClr val="C63024"/>
                </a:solidFill>
                <a:latin typeface="MS PGothic"/>
                <a:cs typeface="MS PGothic"/>
              </a:rPr>
              <a:t>語彙リスト</a:t>
            </a:r>
            <a:endParaRPr sz="6400">
              <a:latin typeface="MS PGothic"/>
              <a:cs typeface="MS P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7474" y="1897408"/>
            <a:ext cx="177165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32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S PGothic"/>
                <a:cs typeface="MS PGothic"/>
                <a:hlinkClick r:id="rId2"/>
              </a:rPr>
              <a:t>語彙リスト</a:t>
            </a:r>
            <a:endParaRPr sz="3200">
              <a:latin typeface="MS PGothic"/>
              <a:cs typeface="MS P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3566" y="2947525"/>
            <a:ext cx="11924432" cy="53712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384397" y="9151065"/>
            <a:ext cx="217804" cy="321945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3</a:t>
            </a:fld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4925" y="547185"/>
            <a:ext cx="408940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目的の意義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17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859725" y="2485815"/>
            <a:ext cx="10905490" cy="4349750"/>
          </a:xfrm>
          <a:prstGeom prst="rect">
            <a:avLst/>
          </a:prstGeom>
        </p:spPr>
        <p:txBody>
          <a:bodyPr wrap="square" lIns="0" tIns="222250" rIns="0" bIns="0" rtlCol="0" vert="horz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750"/>
              </a:spcBef>
              <a:buFont typeface="MS PGothic"/>
              <a:buChar char="◼"/>
              <a:tabLst>
                <a:tab pos="357505" algn="l"/>
              </a:tabLst>
            </a:pPr>
            <a:r>
              <a:rPr dirty="0" sz="3500" spc="-10">
                <a:latin typeface="Arial MT"/>
                <a:cs typeface="Arial MT"/>
              </a:rPr>
              <a:t>Là</a:t>
            </a:r>
            <a:r>
              <a:rPr dirty="0" sz="3500" spc="-10">
                <a:latin typeface="Arial MT"/>
                <a:cs typeface="Arial MT"/>
              </a:rPr>
              <a:t>m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10">
                <a:latin typeface="Arial MT"/>
                <a:cs typeface="Arial MT"/>
              </a:rPr>
              <a:t>r</a:t>
            </a:r>
            <a:r>
              <a:rPr dirty="0" sz="3500" spc="-5">
                <a:latin typeface="Arial MT"/>
                <a:cs typeface="Arial MT"/>
              </a:rPr>
              <a:t>õ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250">
                <a:latin typeface="Arial MT"/>
                <a:cs typeface="Arial MT"/>
              </a:rPr>
              <a:t>nhữn</a:t>
            </a:r>
            <a:r>
              <a:rPr dirty="0" sz="3500" spc="-204">
                <a:latin typeface="Arial MT"/>
                <a:cs typeface="Arial MT"/>
              </a:rPr>
              <a:t>g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10">
                <a:latin typeface="Arial MT"/>
                <a:cs typeface="Arial MT"/>
              </a:rPr>
              <a:t>g</a:t>
            </a:r>
            <a:r>
              <a:rPr dirty="0" sz="3500" spc="-5">
                <a:latin typeface="Arial MT"/>
                <a:cs typeface="Arial MT"/>
              </a:rPr>
              <a:t>ì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585">
                <a:latin typeface="Arial MT"/>
                <a:cs typeface="Arial MT"/>
              </a:rPr>
              <a:t>bạ</a:t>
            </a:r>
            <a:r>
              <a:rPr dirty="0" sz="3500" spc="-415">
                <a:latin typeface="Arial MT"/>
                <a:cs typeface="Arial MT"/>
              </a:rPr>
              <a:t>n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420">
                <a:latin typeface="Arial MT"/>
                <a:cs typeface="Arial MT"/>
              </a:rPr>
              <a:t>đan</a:t>
            </a:r>
            <a:r>
              <a:rPr dirty="0" sz="3500" spc="-330">
                <a:latin typeface="Arial MT"/>
                <a:cs typeface="Arial MT"/>
              </a:rPr>
              <a:t>g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515">
                <a:latin typeface="Arial MT"/>
                <a:cs typeface="Arial MT"/>
              </a:rPr>
              <a:t>hướn</a:t>
            </a:r>
            <a:r>
              <a:rPr dirty="0" sz="3500" spc="-365">
                <a:latin typeface="Arial MT"/>
                <a:cs typeface="Arial MT"/>
              </a:rPr>
              <a:t>g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409">
                <a:latin typeface="Arial MT"/>
                <a:cs typeface="Arial MT"/>
              </a:rPr>
              <a:t>tới</a:t>
            </a:r>
            <a:endParaRPr sz="3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650"/>
              </a:spcBef>
            </a:pPr>
            <a:r>
              <a:rPr dirty="0" sz="3500" spc="-885">
                <a:latin typeface="MS PGothic"/>
                <a:cs typeface="MS PGothic"/>
              </a:rPr>
              <a:t>・</a:t>
            </a:r>
            <a:r>
              <a:rPr dirty="0" sz="3500" spc="-470">
                <a:latin typeface="Arial MT"/>
                <a:cs typeface="Arial MT"/>
              </a:rPr>
              <a:t>Biế</a:t>
            </a:r>
            <a:r>
              <a:rPr dirty="0" sz="3500" spc="-204">
                <a:latin typeface="Arial MT"/>
                <a:cs typeface="Arial MT"/>
              </a:rPr>
              <a:t>t</a:t>
            </a:r>
            <a:r>
              <a:rPr dirty="0" sz="3500" spc="-15">
                <a:latin typeface="Arial MT"/>
                <a:cs typeface="Arial MT"/>
              </a:rPr>
              <a:t> </a:t>
            </a:r>
            <a:r>
              <a:rPr dirty="0" sz="3500" spc="-5">
                <a:latin typeface="Arial MT"/>
                <a:cs typeface="Arial MT"/>
              </a:rPr>
              <a:t>chính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5">
                <a:latin typeface="Arial MT"/>
                <a:cs typeface="Arial MT"/>
              </a:rPr>
              <a:t>xác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785">
                <a:latin typeface="Arial MT"/>
                <a:cs typeface="Arial MT"/>
              </a:rPr>
              <a:t>cụ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370">
                <a:latin typeface="Arial MT"/>
                <a:cs typeface="Arial MT"/>
              </a:rPr>
              <a:t>th</a:t>
            </a:r>
            <a:r>
              <a:rPr dirty="0" sz="3500" spc="-855">
                <a:latin typeface="Arial MT"/>
                <a:cs typeface="Arial MT"/>
              </a:rPr>
              <a:t>ể</a:t>
            </a:r>
            <a:r>
              <a:rPr dirty="0" sz="3500" spc="-15">
                <a:latin typeface="Arial MT"/>
                <a:cs typeface="Arial MT"/>
              </a:rPr>
              <a:t> </a:t>
            </a:r>
            <a:r>
              <a:rPr dirty="0" sz="3500" spc="-480">
                <a:latin typeface="Arial MT"/>
                <a:cs typeface="Arial MT"/>
              </a:rPr>
              <a:t>phả</a:t>
            </a:r>
            <a:r>
              <a:rPr dirty="0" sz="3500" spc="-150">
                <a:latin typeface="Arial MT"/>
                <a:cs typeface="Arial MT"/>
              </a:rPr>
              <a:t>i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10">
                <a:latin typeface="Arial MT"/>
                <a:cs typeface="Arial MT"/>
              </a:rPr>
              <a:t>là</a:t>
            </a:r>
            <a:r>
              <a:rPr dirty="0" sz="3500" spc="-10">
                <a:latin typeface="Arial MT"/>
                <a:cs typeface="Arial MT"/>
              </a:rPr>
              <a:t>m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10">
                <a:latin typeface="Arial MT"/>
                <a:cs typeface="Arial MT"/>
              </a:rPr>
              <a:t>gì</a:t>
            </a:r>
            <a:endParaRPr sz="3500">
              <a:latin typeface="Arial MT"/>
              <a:cs typeface="Arial MT"/>
            </a:endParaRPr>
          </a:p>
          <a:p>
            <a:pPr marL="12700" marR="5080">
              <a:lnSpc>
                <a:spcPct val="114300"/>
              </a:lnSpc>
              <a:spcBef>
                <a:spcPts val="1050"/>
              </a:spcBef>
            </a:pPr>
            <a:r>
              <a:rPr dirty="0" sz="3500" spc="-885">
                <a:latin typeface="MS PGothic"/>
                <a:cs typeface="MS PGothic"/>
              </a:rPr>
              <a:t>・</a:t>
            </a:r>
            <a:r>
              <a:rPr dirty="0" sz="3500" spc="-10">
                <a:latin typeface="Arial MT"/>
                <a:cs typeface="Arial MT"/>
              </a:rPr>
              <a:t>Các </a:t>
            </a:r>
            <a:r>
              <a:rPr dirty="0" sz="3500" spc="-15">
                <a:latin typeface="Arial MT"/>
                <a:cs typeface="Arial MT"/>
              </a:rPr>
              <a:t>thành </a:t>
            </a:r>
            <a:r>
              <a:rPr dirty="0" sz="3500" spc="-5">
                <a:latin typeface="Arial MT"/>
                <a:cs typeface="Arial MT"/>
              </a:rPr>
              <a:t>viên </a:t>
            </a:r>
            <a:r>
              <a:rPr dirty="0" sz="3500" spc="-15">
                <a:latin typeface="Arial MT"/>
                <a:cs typeface="Arial MT"/>
              </a:rPr>
              <a:t>trong </a:t>
            </a:r>
            <a:r>
              <a:rPr dirty="0" sz="3500" spc="-790">
                <a:latin typeface="Arial MT"/>
                <a:cs typeface="Arial MT"/>
              </a:rPr>
              <a:t>tổ</a:t>
            </a:r>
            <a:r>
              <a:rPr dirty="0" sz="3500" spc="-785">
                <a:latin typeface="Arial MT"/>
                <a:cs typeface="Arial MT"/>
              </a:rPr>
              <a:t> </a:t>
            </a:r>
            <a:r>
              <a:rPr dirty="0" sz="3500" spc="-295">
                <a:latin typeface="Arial MT"/>
                <a:cs typeface="Arial MT"/>
              </a:rPr>
              <a:t>chức</a:t>
            </a:r>
            <a:r>
              <a:rPr dirty="0" sz="3500" spc="-290">
                <a:latin typeface="Arial MT"/>
                <a:cs typeface="Arial MT"/>
              </a:rPr>
              <a:t> </a:t>
            </a:r>
            <a:r>
              <a:rPr dirty="0" sz="3500" spc="-5">
                <a:latin typeface="Arial MT"/>
                <a:cs typeface="Arial MT"/>
              </a:rPr>
              <a:t>có </a:t>
            </a:r>
            <a:r>
              <a:rPr dirty="0" sz="3500" spc="-530">
                <a:latin typeface="Arial MT"/>
                <a:cs typeface="Arial MT"/>
              </a:rPr>
              <a:t>thể</a:t>
            </a:r>
            <a:r>
              <a:rPr dirty="0" sz="3500" spc="-525">
                <a:latin typeface="Arial MT"/>
                <a:cs typeface="Arial MT"/>
              </a:rPr>
              <a:t> </a:t>
            </a:r>
            <a:r>
              <a:rPr dirty="0" sz="3500" spc="-5">
                <a:latin typeface="Arial MT"/>
                <a:cs typeface="Arial MT"/>
              </a:rPr>
              <a:t>chia </a:t>
            </a:r>
            <a:r>
              <a:rPr dirty="0" sz="3500" spc="-785">
                <a:latin typeface="Arial MT"/>
                <a:cs typeface="Arial MT"/>
              </a:rPr>
              <a:t>sẻ</a:t>
            </a:r>
            <a:r>
              <a:rPr dirty="0" sz="3500" spc="-780">
                <a:latin typeface="Arial MT"/>
                <a:cs typeface="Arial MT"/>
              </a:rPr>
              <a:t> </a:t>
            </a:r>
            <a:r>
              <a:rPr dirty="0" sz="3500" spc="-400">
                <a:latin typeface="Arial MT"/>
                <a:cs typeface="Arial MT"/>
              </a:rPr>
              <a:t>nhận</a:t>
            </a:r>
            <a:r>
              <a:rPr dirty="0" sz="3500" spc="170">
                <a:latin typeface="Arial MT"/>
                <a:cs typeface="Arial MT"/>
              </a:rPr>
              <a:t> </a:t>
            </a:r>
            <a:r>
              <a:rPr dirty="0" sz="3500" spc="-305">
                <a:latin typeface="Arial MT"/>
                <a:cs typeface="Arial MT"/>
              </a:rPr>
              <a:t>thức </a:t>
            </a:r>
            <a:r>
              <a:rPr dirty="0" sz="3500" spc="-960">
                <a:latin typeface="Arial MT"/>
                <a:cs typeface="Arial MT"/>
              </a:rPr>
              <a:t> </a:t>
            </a:r>
            <a:r>
              <a:rPr dirty="0" sz="3500" spc="-5">
                <a:latin typeface="Arial MT"/>
                <a:cs typeface="Arial MT"/>
              </a:rPr>
              <a:t>và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5">
                <a:latin typeface="Arial MT"/>
                <a:cs typeface="Arial MT"/>
              </a:rPr>
              <a:t>suy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535">
                <a:latin typeface="Arial MT"/>
                <a:cs typeface="Arial MT"/>
              </a:rPr>
              <a:t>ngh</a:t>
            </a:r>
            <a:r>
              <a:rPr dirty="0" sz="3500" spc="-955">
                <a:latin typeface="Arial MT"/>
                <a:cs typeface="Arial MT"/>
              </a:rPr>
              <a:t>ĩ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525">
                <a:latin typeface="Arial MT"/>
                <a:cs typeface="Arial MT"/>
              </a:rPr>
              <a:t>của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10">
                <a:latin typeface="Arial MT"/>
                <a:cs typeface="Arial MT"/>
              </a:rPr>
              <a:t>mìn</a:t>
            </a:r>
            <a:r>
              <a:rPr dirty="0" sz="3500" spc="-5">
                <a:latin typeface="Arial MT"/>
                <a:cs typeface="Arial MT"/>
              </a:rPr>
              <a:t>h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585">
                <a:latin typeface="Arial MT"/>
                <a:cs typeface="Arial MT"/>
              </a:rPr>
              <a:t>nế</a:t>
            </a:r>
            <a:r>
              <a:rPr dirty="0" sz="3500" spc="-415">
                <a:latin typeface="Arial MT"/>
                <a:cs typeface="Arial MT"/>
              </a:rPr>
              <a:t>u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5">
                <a:latin typeface="Arial MT"/>
                <a:cs typeface="Arial MT"/>
              </a:rPr>
              <a:t>có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625">
                <a:latin typeface="Arial MT"/>
                <a:cs typeface="Arial MT"/>
              </a:rPr>
              <a:t>mụ</a:t>
            </a:r>
            <a:r>
              <a:rPr dirty="0" sz="3500" spc="-340">
                <a:latin typeface="Arial MT"/>
                <a:cs typeface="Arial MT"/>
              </a:rPr>
              <a:t>c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400">
                <a:latin typeface="Arial MT"/>
                <a:cs typeface="Arial MT"/>
              </a:rPr>
              <a:t>đích</a:t>
            </a:r>
            <a:endParaRPr sz="3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650"/>
              </a:spcBef>
            </a:pPr>
            <a:r>
              <a:rPr dirty="0" sz="3500" spc="-885">
                <a:latin typeface="MS PGothic"/>
                <a:cs typeface="MS PGothic"/>
              </a:rPr>
              <a:t>・</a:t>
            </a:r>
            <a:r>
              <a:rPr dirty="0" sz="3500" spc="-140">
                <a:latin typeface="Arial MT"/>
                <a:cs typeface="Arial MT"/>
              </a:rPr>
              <a:t>T</a:t>
            </a:r>
            <a:r>
              <a:rPr dirty="0" sz="3500" spc="-310">
                <a:latin typeface="Arial MT"/>
                <a:cs typeface="Arial MT"/>
              </a:rPr>
              <a:t>r</a:t>
            </a:r>
            <a:r>
              <a:rPr dirty="0" sz="3500" spc="-910">
                <a:latin typeface="Arial MT"/>
                <a:cs typeface="Arial MT"/>
              </a:rPr>
              <a:t>ở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15">
                <a:latin typeface="Arial MT"/>
                <a:cs typeface="Arial MT"/>
              </a:rPr>
              <a:t>thàn</a:t>
            </a:r>
            <a:r>
              <a:rPr dirty="0" sz="3500" spc="-5">
                <a:latin typeface="Arial MT"/>
                <a:cs typeface="Arial MT"/>
              </a:rPr>
              <a:t>h</a:t>
            </a:r>
            <a:r>
              <a:rPr dirty="0" sz="3500" spc="-15">
                <a:latin typeface="Arial MT"/>
                <a:cs typeface="Arial MT"/>
              </a:rPr>
              <a:t> </a:t>
            </a:r>
            <a:r>
              <a:rPr dirty="0" sz="3500" spc="-865">
                <a:latin typeface="Arial MT"/>
                <a:cs typeface="Arial MT"/>
              </a:rPr>
              <a:t>độn</a:t>
            </a:r>
            <a:r>
              <a:rPr dirty="0" sz="3500" spc="-560">
                <a:latin typeface="Arial MT"/>
                <a:cs typeface="Arial MT"/>
              </a:rPr>
              <a:t>g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395">
                <a:latin typeface="Arial MT"/>
                <a:cs typeface="Arial MT"/>
              </a:rPr>
              <a:t>lực</a:t>
            </a:r>
            <a:endParaRPr sz="3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650"/>
              </a:spcBef>
            </a:pPr>
            <a:r>
              <a:rPr dirty="0" sz="3500" spc="-885">
                <a:latin typeface="MS PGothic"/>
                <a:cs typeface="MS PGothic"/>
              </a:rPr>
              <a:t>・</a:t>
            </a:r>
            <a:r>
              <a:rPr dirty="0" sz="3500" spc="-415">
                <a:latin typeface="Arial MT"/>
                <a:cs typeface="Arial MT"/>
              </a:rPr>
              <a:t>Hiể</a:t>
            </a:r>
            <a:r>
              <a:rPr dirty="0" sz="3500" spc="-350">
                <a:latin typeface="Arial MT"/>
                <a:cs typeface="Arial MT"/>
              </a:rPr>
              <a:t>u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1130">
                <a:latin typeface="Arial MT"/>
                <a:cs typeface="Arial MT"/>
              </a:rPr>
              <a:t>đượ</a:t>
            </a:r>
            <a:r>
              <a:rPr dirty="0" sz="3500" spc="-565">
                <a:latin typeface="Arial MT"/>
                <a:cs typeface="Arial MT"/>
              </a:rPr>
              <a:t>c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515">
                <a:latin typeface="Arial MT"/>
                <a:cs typeface="Arial MT"/>
              </a:rPr>
              <a:t>hướn</a:t>
            </a:r>
            <a:r>
              <a:rPr dirty="0" sz="3500" spc="-365">
                <a:latin typeface="Arial MT"/>
                <a:cs typeface="Arial MT"/>
              </a:rPr>
              <a:t>g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10">
                <a:latin typeface="Arial MT"/>
                <a:cs typeface="Arial MT"/>
              </a:rPr>
              <a:t>hàn</a:t>
            </a:r>
            <a:r>
              <a:rPr dirty="0" sz="3500" spc="-5">
                <a:latin typeface="Arial MT"/>
                <a:cs typeface="Arial MT"/>
              </a:rPr>
              <a:t>h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865">
                <a:latin typeface="Arial MT"/>
                <a:cs typeface="Arial MT"/>
              </a:rPr>
              <a:t>độn</a:t>
            </a:r>
            <a:r>
              <a:rPr dirty="0" sz="3500" spc="-560">
                <a:latin typeface="Arial MT"/>
                <a:cs typeface="Arial MT"/>
              </a:rPr>
              <a:t>g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5">
                <a:latin typeface="Arial MT"/>
                <a:cs typeface="Arial MT"/>
              </a:rPr>
              <a:t>và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5">
                <a:latin typeface="Arial MT"/>
                <a:cs typeface="Arial MT"/>
              </a:rPr>
              <a:t>suy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645">
                <a:latin typeface="Arial MT"/>
                <a:cs typeface="Arial MT"/>
              </a:rPr>
              <a:t>nghĩ</a:t>
            </a:r>
            <a:endParaRPr sz="35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4925" y="547185"/>
            <a:ext cx="408940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目標の意義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17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738025" y="2460040"/>
            <a:ext cx="9622790" cy="5969000"/>
          </a:xfrm>
          <a:prstGeom prst="rect">
            <a:avLst/>
          </a:prstGeom>
        </p:spPr>
        <p:txBody>
          <a:bodyPr wrap="square" lIns="0" tIns="2222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dirty="0" sz="3500" spc="-140">
                <a:latin typeface="MS PGothic"/>
                <a:cs typeface="MS PGothic"/>
              </a:rPr>
              <a:t>・目的を確実に達成するため</a:t>
            </a:r>
            <a:endParaRPr sz="3500">
              <a:latin typeface="MS PGothic"/>
              <a:cs typeface="MS PGothic"/>
            </a:endParaRPr>
          </a:p>
          <a:p>
            <a:pPr marL="12700">
              <a:lnSpc>
                <a:spcPct val="100000"/>
              </a:lnSpc>
              <a:spcBef>
                <a:spcPts val="1650"/>
              </a:spcBef>
            </a:pPr>
            <a:r>
              <a:rPr dirty="0" sz="3500" spc="-80">
                <a:latin typeface="MS PGothic"/>
                <a:cs typeface="MS PGothic"/>
              </a:rPr>
              <a:t>・目的達成までの順番（道筋）を「見える化」するため</a:t>
            </a:r>
            <a:endParaRPr sz="3500">
              <a:latin typeface="MS PGothic"/>
              <a:cs typeface="MS PGothic"/>
            </a:endParaRPr>
          </a:p>
          <a:p>
            <a:pPr marL="12700">
              <a:lnSpc>
                <a:spcPct val="100000"/>
              </a:lnSpc>
              <a:spcBef>
                <a:spcPts val="1650"/>
              </a:spcBef>
            </a:pPr>
            <a:r>
              <a:rPr dirty="0" sz="3500" spc="-90">
                <a:latin typeface="MS PGothic"/>
                <a:cs typeface="MS PGothic"/>
              </a:rPr>
              <a:t>・目的達成の手段や手順を考えやすくするため</a:t>
            </a:r>
            <a:endParaRPr sz="3500">
              <a:latin typeface="MS PGothic"/>
              <a:cs typeface="MS PGothic"/>
            </a:endParaRPr>
          </a:p>
          <a:p>
            <a:pPr marL="12700">
              <a:lnSpc>
                <a:spcPct val="100000"/>
              </a:lnSpc>
              <a:spcBef>
                <a:spcPts val="1650"/>
              </a:spcBef>
            </a:pPr>
            <a:r>
              <a:rPr dirty="0" sz="3500" spc="-114">
                <a:latin typeface="MS PGothic"/>
                <a:cs typeface="MS PGothic"/>
              </a:rPr>
              <a:t>・目的達成のプロセスを確認できる</a:t>
            </a:r>
            <a:endParaRPr sz="3500">
              <a:latin typeface="MS PGothic"/>
              <a:cs typeface="MS PGothic"/>
            </a:endParaRPr>
          </a:p>
          <a:p>
            <a:pPr marL="12700">
              <a:lnSpc>
                <a:spcPct val="100000"/>
              </a:lnSpc>
              <a:spcBef>
                <a:spcPts val="1650"/>
              </a:spcBef>
            </a:pPr>
            <a:r>
              <a:rPr dirty="0" sz="3500" spc="-114">
                <a:latin typeface="MS PGothic"/>
                <a:cs typeface="MS PGothic"/>
              </a:rPr>
              <a:t>・目的達成のプロセスを考えられる</a:t>
            </a:r>
            <a:endParaRPr sz="3500">
              <a:latin typeface="MS PGothic"/>
              <a:cs typeface="MS PGothic"/>
            </a:endParaRPr>
          </a:p>
          <a:p>
            <a:pPr marL="12700">
              <a:lnSpc>
                <a:spcPct val="100000"/>
              </a:lnSpc>
              <a:spcBef>
                <a:spcPts val="1650"/>
              </a:spcBef>
            </a:pPr>
            <a:r>
              <a:rPr dirty="0" sz="3500" spc="-100">
                <a:latin typeface="MS PGothic"/>
                <a:cs typeface="MS PGothic"/>
              </a:rPr>
              <a:t>・目的達成に合わないときは、修正できる</a:t>
            </a:r>
            <a:endParaRPr sz="3500">
              <a:latin typeface="MS PGothic"/>
              <a:cs typeface="MS PGothic"/>
            </a:endParaRPr>
          </a:p>
          <a:p>
            <a:pPr marL="12700">
              <a:lnSpc>
                <a:spcPct val="100000"/>
              </a:lnSpc>
              <a:spcBef>
                <a:spcPts val="1650"/>
              </a:spcBef>
            </a:pPr>
            <a:r>
              <a:rPr dirty="0" sz="3500" spc="-105">
                <a:latin typeface="MS PGothic"/>
                <a:cs typeface="MS PGothic"/>
              </a:rPr>
              <a:t>・目的達成までの時間やコストが見える</a:t>
            </a:r>
            <a:endParaRPr sz="3500">
              <a:latin typeface="MS PGothic"/>
              <a:cs typeface="MS PGothic"/>
            </a:endParaRPr>
          </a:p>
          <a:p>
            <a:pPr marL="12700">
              <a:lnSpc>
                <a:spcPct val="100000"/>
              </a:lnSpc>
              <a:spcBef>
                <a:spcPts val="1650"/>
              </a:spcBef>
            </a:pPr>
            <a:r>
              <a:rPr dirty="0" sz="3500" spc="-160">
                <a:latin typeface="MS PGothic"/>
                <a:cs typeface="MS PGothic"/>
              </a:rPr>
              <a:t>・モチベーションになる</a:t>
            </a:r>
            <a:endParaRPr sz="3500">
              <a:latin typeface="MS PGothic"/>
              <a:cs typeface="MS P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4925" y="547185"/>
            <a:ext cx="408940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目標の意義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17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738025" y="2545765"/>
            <a:ext cx="10924540" cy="5940425"/>
          </a:xfrm>
          <a:prstGeom prst="rect">
            <a:avLst/>
          </a:prstGeom>
        </p:spPr>
        <p:txBody>
          <a:bodyPr wrap="square" lIns="0" tIns="136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dirty="0" sz="3500" spc="-885">
                <a:latin typeface="MS PGothic"/>
                <a:cs typeface="MS PGothic"/>
              </a:rPr>
              <a:t>・</a:t>
            </a:r>
            <a:r>
              <a:rPr dirty="0" sz="3500" spc="-1275">
                <a:latin typeface="Arial MT"/>
                <a:cs typeface="Arial MT"/>
              </a:rPr>
              <a:t>Đ</a:t>
            </a:r>
            <a:r>
              <a:rPr dirty="0" sz="3500" spc="-1270">
                <a:latin typeface="Arial MT"/>
                <a:cs typeface="Arial MT"/>
              </a:rPr>
              <a:t>ể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1110">
                <a:latin typeface="Arial MT"/>
                <a:cs typeface="Arial MT"/>
              </a:rPr>
              <a:t>đả</a:t>
            </a:r>
            <a:r>
              <a:rPr dirty="0" sz="3500" spc="-919">
                <a:latin typeface="Arial MT"/>
                <a:cs typeface="Arial MT"/>
              </a:rPr>
              <a:t>m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585">
                <a:latin typeface="Arial MT"/>
                <a:cs typeface="Arial MT"/>
              </a:rPr>
              <a:t>bả</a:t>
            </a:r>
            <a:r>
              <a:rPr dirty="0" sz="3500" spc="-415">
                <a:latin typeface="Arial MT"/>
                <a:cs typeface="Arial MT"/>
              </a:rPr>
              <a:t>o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1375">
                <a:latin typeface="Arial MT"/>
                <a:cs typeface="Arial MT"/>
              </a:rPr>
              <a:t>đạ</a:t>
            </a:r>
            <a:r>
              <a:rPr dirty="0" sz="3500" spc="-385">
                <a:latin typeface="Arial MT"/>
                <a:cs typeface="Arial MT"/>
              </a:rPr>
              <a:t>t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1130">
                <a:latin typeface="Arial MT"/>
                <a:cs typeface="Arial MT"/>
              </a:rPr>
              <a:t>đượ</a:t>
            </a:r>
            <a:r>
              <a:rPr dirty="0" sz="3500" spc="-565">
                <a:latin typeface="Arial MT"/>
                <a:cs typeface="Arial MT"/>
              </a:rPr>
              <a:t>c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625">
                <a:latin typeface="Arial MT"/>
                <a:cs typeface="Arial MT"/>
              </a:rPr>
              <a:t>mụ</a:t>
            </a:r>
            <a:r>
              <a:rPr dirty="0" sz="3500" spc="-340">
                <a:latin typeface="Arial MT"/>
                <a:cs typeface="Arial MT"/>
              </a:rPr>
              <a:t>c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400">
                <a:latin typeface="Arial MT"/>
                <a:cs typeface="Arial MT"/>
              </a:rPr>
              <a:t>đích</a:t>
            </a:r>
            <a:endParaRPr sz="3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dirty="0" sz="3500" spc="-885">
                <a:latin typeface="MS PGothic"/>
                <a:cs typeface="MS PGothic"/>
              </a:rPr>
              <a:t>・</a:t>
            </a:r>
            <a:r>
              <a:rPr dirty="0" sz="3500" spc="-1275">
                <a:latin typeface="Arial MT"/>
                <a:cs typeface="Arial MT"/>
              </a:rPr>
              <a:t>Để</a:t>
            </a:r>
            <a:r>
              <a:rPr dirty="0" sz="3500" spc="-10">
                <a:latin typeface="Arial MT"/>
                <a:cs typeface="Arial MT"/>
              </a:rPr>
              <a:t> “hình dung” </a:t>
            </a:r>
            <a:r>
              <a:rPr dirty="0" sz="3500" spc="-400">
                <a:latin typeface="Arial MT"/>
                <a:cs typeface="Arial MT"/>
              </a:rPr>
              <a:t>thứ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590">
                <a:latin typeface="Arial MT"/>
                <a:cs typeface="Arial MT"/>
              </a:rPr>
              <a:t>tự</a:t>
            </a:r>
            <a:r>
              <a:rPr dirty="0" sz="3500" spc="-390">
                <a:latin typeface="Arial MT"/>
                <a:cs typeface="Arial MT"/>
              </a:rPr>
              <a:t> </a:t>
            </a:r>
            <a:r>
              <a:rPr dirty="0" sz="3500" spc="-525">
                <a:latin typeface="Arial MT"/>
                <a:cs typeface="Arial MT"/>
              </a:rPr>
              <a:t>(lộ</a:t>
            </a:r>
            <a:r>
              <a:rPr dirty="0" sz="3500" spc="-455">
                <a:latin typeface="Arial MT"/>
                <a:cs typeface="Arial MT"/>
              </a:rPr>
              <a:t> </a:t>
            </a:r>
            <a:r>
              <a:rPr dirty="0" sz="3500" spc="-15">
                <a:latin typeface="Arial MT"/>
                <a:cs typeface="Arial MT"/>
              </a:rPr>
              <a:t>trình) </a:t>
            </a:r>
            <a:r>
              <a:rPr dirty="0" sz="3500" spc="-1565">
                <a:latin typeface="Arial MT"/>
                <a:cs typeface="Arial MT"/>
              </a:rPr>
              <a:t>để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1045">
                <a:latin typeface="Arial MT"/>
                <a:cs typeface="Arial MT"/>
              </a:rPr>
              <a:t>đạt</a:t>
            </a:r>
            <a:r>
              <a:rPr dirty="0" sz="3500" spc="-5">
                <a:latin typeface="Arial MT"/>
                <a:cs typeface="Arial MT"/>
              </a:rPr>
              <a:t> </a:t>
            </a:r>
            <a:r>
              <a:rPr dirty="0" sz="3500" spc="-990">
                <a:latin typeface="Arial MT"/>
                <a:cs typeface="Arial MT"/>
              </a:rPr>
              <a:t>được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530">
                <a:latin typeface="Arial MT"/>
                <a:cs typeface="Arial MT"/>
              </a:rPr>
              <a:t>mục</a:t>
            </a:r>
            <a:r>
              <a:rPr dirty="0" sz="3500" spc="-10">
                <a:latin typeface="Arial MT"/>
                <a:cs typeface="Arial MT"/>
              </a:rPr>
              <a:t> tiêu</a:t>
            </a:r>
            <a:endParaRPr sz="3500">
              <a:latin typeface="Arial MT"/>
              <a:cs typeface="Arial MT"/>
            </a:endParaRPr>
          </a:p>
          <a:p>
            <a:pPr marL="306705" marR="5080" indent="-294640">
              <a:lnSpc>
                <a:spcPct val="123200"/>
              </a:lnSpc>
            </a:pPr>
            <a:r>
              <a:rPr dirty="0" sz="3500" spc="-885">
                <a:latin typeface="MS PGothic"/>
                <a:cs typeface="MS PGothic"/>
              </a:rPr>
              <a:t>・</a:t>
            </a:r>
            <a:r>
              <a:rPr dirty="0" sz="3500" spc="-1275">
                <a:latin typeface="Arial MT"/>
                <a:cs typeface="Arial MT"/>
              </a:rPr>
              <a:t>Đ</a:t>
            </a:r>
            <a:r>
              <a:rPr dirty="0" sz="3500" spc="-1270">
                <a:latin typeface="Arial MT"/>
                <a:cs typeface="Arial MT"/>
              </a:rPr>
              <a:t>ể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565">
                <a:latin typeface="Arial MT"/>
                <a:cs typeface="Arial MT"/>
              </a:rPr>
              <a:t>d</a:t>
            </a:r>
            <a:r>
              <a:rPr dirty="0" sz="3500" spc="-1005">
                <a:latin typeface="Arial MT"/>
                <a:cs typeface="Arial MT"/>
              </a:rPr>
              <a:t>ễ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10">
                <a:latin typeface="Arial MT"/>
                <a:cs typeface="Arial MT"/>
              </a:rPr>
              <a:t>dàn</a:t>
            </a:r>
            <a:r>
              <a:rPr dirty="0" sz="3500" spc="-5">
                <a:latin typeface="Arial MT"/>
                <a:cs typeface="Arial MT"/>
              </a:rPr>
              <a:t>g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455">
                <a:latin typeface="Arial MT"/>
                <a:cs typeface="Arial MT"/>
              </a:rPr>
              <a:t>hơ</a:t>
            </a:r>
            <a:r>
              <a:rPr dirty="0" sz="3500" spc="-325">
                <a:latin typeface="Arial MT"/>
                <a:cs typeface="Arial MT"/>
              </a:rPr>
              <a:t>n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15">
                <a:latin typeface="Arial MT"/>
                <a:cs typeface="Arial MT"/>
              </a:rPr>
              <a:t>tron</a:t>
            </a:r>
            <a:r>
              <a:rPr dirty="0" sz="3500" spc="-5">
                <a:latin typeface="Arial MT"/>
                <a:cs typeface="Arial MT"/>
              </a:rPr>
              <a:t>g</a:t>
            </a:r>
            <a:r>
              <a:rPr dirty="0" sz="3500" spc="-15">
                <a:latin typeface="Arial MT"/>
                <a:cs typeface="Arial MT"/>
              </a:rPr>
              <a:t> </a:t>
            </a:r>
            <a:r>
              <a:rPr dirty="0" sz="3500" spc="-395">
                <a:latin typeface="Arial MT"/>
                <a:cs typeface="Arial MT"/>
              </a:rPr>
              <a:t>việc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535">
                <a:latin typeface="Arial MT"/>
                <a:cs typeface="Arial MT"/>
              </a:rPr>
              <a:t>ngh</a:t>
            </a:r>
            <a:r>
              <a:rPr dirty="0" sz="3500" spc="-955">
                <a:latin typeface="Arial MT"/>
                <a:cs typeface="Arial MT"/>
              </a:rPr>
              <a:t>ĩ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10">
                <a:latin typeface="Arial MT"/>
                <a:cs typeface="Arial MT"/>
              </a:rPr>
              <a:t>r</a:t>
            </a:r>
            <a:r>
              <a:rPr dirty="0" sz="3500" spc="-5">
                <a:latin typeface="Arial MT"/>
                <a:cs typeface="Arial MT"/>
              </a:rPr>
              <a:t>a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5">
                <a:latin typeface="Arial MT"/>
                <a:cs typeface="Arial MT"/>
              </a:rPr>
              <a:t>các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425">
                <a:latin typeface="Arial MT"/>
                <a:cs typeface="Arial MT"/>
              </a:rPr>
              <a:t>phươn</a:t>
            </a:r>
            <a:r>
              <a:rPr dirty="0" sz="3500" spc="-315">
                <a:latin typeface="Arial MT"/>
                <a:cs typeface="Arial MT"/>
              </a:rPr>
              <a:t>g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395">
                <a:latin typeface="Arial MT"/>
                <a:cs typeface="Arial MT"/>
              </a:rPr>
              <a:t>tiệ</a:t>
            </a:r>
            <a:r>
              <a:rPr dirty="0" sz="3500" spc="-425">
                <a:latin typeface="Arial MT"/>
                <a:cs typeface="Arial MT"/>
              </a:rPr>
              <a:t>n</a:t>
            </a:r>
            <a:r>
              <a:rPr dirty="0" sz="3500" spc="-15">
                <a:latin typeface="Arial MT"/>
                <a:cs typeface="Arial MT"/>
              </a:rPr>
              <a:t> </a:t>
            </a:r>
            <a:r>
              <a:rPr dirty="0" sz="3500" spc="-5">
                <a:latin typeface="Arial MT"/>
                <a:cs typeface="Arial MT"/>
              </a:rPr>
              <a:t>và  </a:t>
            </a:r>
            <a:r>
              <a:rPr dirty="0" sz="3500" spc="-10">
                <a:latin typeface="Arial MT"/>
                <a:cs typeface="Arial MT"/>
              </a:rPr>
              <a:t>qu</a:t>
            </a:r>
            <a:r>
              <a:rPr dirty="0" sz="3500" spc="-5">
                <a:latin typeface="Arial MT"/>
                <a:cs typeface="Arial MT"/>
              </a:rPr>
              <a:t>y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15">
                <a:latin typeface="Arial MT"/>
                <a:cs typeface="Arial MT"/>
              </a:rPr>
              <a:t>trìn</a:t>
            </a:r>
            <a:r>
              <a:rPr dirty="0" sz="3500" spc="-5">
                <a:latin typeface="Arial MT"/>
                <a:cs typeface="Arial MT"/>
              </a:rPr>
              <a:t>h</a:t>
            </a:r>
            <a:r>
              <a:rPr dirty="0" sz="3500" spc="-15">
                <a:latin typeface="Arial MT"/>
                <a:cs typeface="Arial MT"/>
              </a:rPr>
              <a:t> </a:t>
            </a:r>
            <a:r>
              <a:rPr dirty="0" sz="3500" spc="-1565">
                <a:latin typeface="Arial MT"/>
                <a:cs typeface="Arial MT"/>
              </a:rPr>
              <a:t>đ</a:t>
            </a:r>
            <a:r>
              <a:rPr dirty="0" sz="3500" spc="-1560">
                <a:latin typeface="Arial MT"/>
                <a:cs typeface="Arial MT"/>
              </a:rPr>
              <a:t>ể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1375">
                <a:latin typeface="Arial MT"/>
                <a:cs typeface="Arial MT"/>
              </a:rPr>
              <a:t>đạ</a:t>
            </a:r>
            <a:r>
              <a:rPr dirty="0" sz="3500" spc="-385">
                <a:latin typeface="Arial MT"/>
                <a:cs typeface="Arial MT"/>
              </a:rPr>
              <a:t>t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1130">
                <a:latin typeface="Arial MT"/>
                <a:cs typeface="Arial MT"/>
              </a:rPr>
              <a:t>đượ</a:t>
            </a:r>
            <a:r>
              <a:rPr dirty="0" sz="3500" spc="-565">
                <a:latin typeface="Arial MT"/>
                <a:cs typeface="Arial MT"/>
              </a:rPr>
              <a:t>c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625">
                <a:latin typeface="Arial MT"/>
                <a:cs typeface="Arial MT"/>
              </a:rPr>
              <a:t>mụ</a:t>
            </a:r>
            <a:r>
              <a:rPr dirty="0" sz="3500" spc="-340">
                <a:latin typeface="Arial MT"/>
                <a:cs typeface="Arial MT"/>
              </a:rPr>
              <a:t>c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10">
                <a:latin typeface="Arial MT"/>
                <a:cs typeface="Arial MT"/>
              </a:rPr>
              <a:t>tiêu</a:t>
            </a:r>
            <a:endParaRPr sz="3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dirty="0" sz="3500" spc="-885">
                <a:latin typeface="MS PGothic"/>
                <a:cs typeface="MS PGothic"/>
              </a:rPr>
              <a:t>・</a:t>
            </a:r>
            <a:r>
              <a:rPr dirty="0" sz="3500" spc="-15">
                <a:latin typeface="Arial MT"/>
                <a:cs typeface="Arial MT"/>
              </a:rPr>
              <a:t>C</a:t>
            </a:r>
            <a:r>
              <a:rPr dirty="0" sz="3500" spc="-5">
                <a:latin typeface="Arial MT"/>
                <a:cs typeface="Arial MT"/>
              </a:rPr>
              <a:t>ó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370">
                <a:latin typeface="Arial MT"/>
                <a:cs typeface="Arial MT"/>
              </a:rPr>
              <a:t>th</a:t>
            </a:r>
            <a:r>
              <a:rPr dirty="0" sz="3500" spc="-855">
                <a:latin typeface="Arial MT"/>
                <a:cs typeface="Arial MT"/>
              </a:rPr>
              <a:t>ể</a:t>
            </a:r>
            <a:r>
              <a:rPr dirty="0" sz="3500" spc="-15">
                <a:latin typeface="Arial MT"/>
                <a:cs typeface="Arial MT"/>
              </a:rPr>
              <a:t> </a:t>
            </a:r>
            <a:r>
              <a:rPr dirty="0" sz="3500" spc="-395">
                <a:latin typeface="Arial MT"/>
                <a:cs typeface="Arial MT"/>
              </a:rPr>
              <a:t>kiểm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15">
                <a:latin typeface="Arial MT"/>
                <a:cs typeface="Arial MT"/>
              </a:rPr>
              <a:t>tr</a:t>
            </a:r>
            <a:r>
              <a:rPr dirty="0" sz="3500" spc="-5">
                <a:latin typeface="Arial MT"/>
                <a:cs typeface="Arial MT"/>
              </a:rPr>
              <a:t>a</a:t>
            </a:r>
            <a:r>
              <a:rPr dirty="0" sz="3500" spc="-15">
                <a:latin typeface="Arial MT"/>
                <a:cs typeface="Arial MT"/>
              </a:rPr>
              <a:t> </a:t>
            </a:r>
            <a:r>
              <a:rPr dirty="0" sz="3500" spc="-10">
                <a:latin typeface="Arial MT"/>
                <a:cs typeface="Arial MT"/>
              </a:rPr>
              <a:t>qu</a:t>
            </a:r>
            <a:r>
              <a:rPr dirty="0" sz="3500" spc="-5">
                <a:latin typeface="Arial MT"/>
                <a:cs typeface="Arial MT"/>
              </a:rPr>
              <a:t>á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15">
                <a:latin typeface="Arial MT"/>
                <a:cs typeface="Arial MT"/>
              </a:rPr>
              <a:t>trìn</a:t>
            </a:r>
            <a:r>
              <a:rPr dirty="0" sz="3500" spc="-5">
                <a:latin typeface="Arial MT"/>
                <a:cs typeface="Arial MT"/>
              </a:rPr>
              <a:t>h</a:t>
            </a:r>
            <a:r>
              <a:rPr dirty="0" sz="3500" spc="-15">
                <a:latin typeface="Arial MT"/>
                <a:cs typeface="Arial MT"/>
              </a:rPr>
              <a:t> </a:t>
            </a:r>
            <a:r>
              <a:rPr dirty="0" sz="3500" spc="-1375">
                <a:latin typeface="Arial MT"/>
                <a:cs typeface="Arial MT"/>
              </a:rPr>
              <a:t>đạ</a:t>
            </a:r>
            <a:r>
              <a:rPr dirty="0" sz="3500" spc="-385">
                <a:latin typeface="Arial MT"/>
                <a:cs typeface="Arial MT"/>
              </a:rPr>
              <a:t>t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1130">
                <a:latin typeface="Arial MT"/>
                <a:cs typeface="Arial MT"/>
              </a:rPr>
              <a:t>đượ</a:t>
            </a:r>
            <a:r>
              <a:rPr dirty="0" sz="3500" spc="-565">
                <a:latin typeface="Arial MT"/>
                <a:cs typeface="Arial MT"/>
              </a:rPr>
              <a:t>c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625">
                <a:latin typeface="Arial MT"/>
                <a:cs typeface="Arial MT"/>
              </a:rPr>
              <a:t>mụ</a:t>
            </a:r>
            <a:r>
              <a:rPr dirty="0" sz="3500" spc="-340">
                <a:latin typeface="Arial MT"/>
                <a:cs typeface="Arial MT"/>
              </a:rPr>
              <a:t>c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10">
                <a:latin typeface="Arial MT"/>
                <a:cs typeface="Arial MT"/>
              </a:rPr>
              <a:t>tiêu</a:t>
            </a:r>
            <a:endParaRPr sz="3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dirty="0" sz="3500" spc="-885">
                <a:latin typeface="MS PGothic"/>
                <a:cs typeface="MS PGothic"/>
              </a:rPr>
              <a:t>・</a:t>
            </a:r>
            <a:r>
              <a:rPr dirty="0" sz="3500" spc="-15">
                <a:latin typeface="Arial MT"/>
                <a:cs typeface="Arial MT"/>
              </a:rPr>
              <a:t>C</a:t>
            </a:r>
            <a:r>
              <a:rPr dirty="0" sz="3500" spc="-5">
                <a:latin typeface="Arial MT"/>
                <a:cs typeface="Arial MT"/>
              </a:rPr>
              <a:t>ó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370">
                <a:latin typeface="Arial MT"/>
                <a:cs typeface="Arial MT"/>
              </a:rPr>
              <a:t>th</a:t>
            </a:r>
            <a:r>
              <a:rPr dirty="0" sz="3500" spc="-855">
                <a:latin typeface="Arial MT"/>
                <a:cs typeface="Arial MT"/>
              </a:rPr>
              <a:t>ể</a:t>
            </a:r>
            <a:r>
              <a:rPr dirty="0" sz="3500" spc="-15">
                <a:latin typeface="Arial MT"/>
                <a:cs typeface="Arial MT"/>
              </a:rPr>
              <a:t> </a:t>
            </a:r>
            <a:r>
              <a:rPr dirty="0" sz="3500" spc="-5">
                <a:latin typeface="Arial MT"/>
                <a:cs typeface="Arial MT"/>
              </a:rPr>
              <a:t>suy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535">
                <a:latin typeface="Arial MT"/>
                <a:cs typeface="Arial MT"/>
              </a:rPr>
              <a:t>ngh</a:t>
            </a:r>
            <a:r>
              <a:rPr dirty="0" sz="3500" spc="-955">
                <a:latin typeface="Arial MT"/>
                <a:cs typeface="Arial MT"/>
              </a:rPr>
              <a:t>ĩ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785">
                <a:latin typeface="Arial MT"/>
                <a:cs typeface="Arial MT"/>
              </a:rPr>
              <a:t>về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10">
                <a:latin typeface="Arial MT"/>
                <a:cs typeface="Arial MT"/>
              </a:rPr>
              <a:t>qu</a:t>
            </a:r>
            <a:r>
              <a:rPr dirty="0" sz="3500" spc="-5">
                <a:latin typeface="Arial MT"/>
                <a:cs typeface="Arial MT"/>
              </a:rPr>
              <a:t>á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15">
                <a:latin typeface="Arial MT"/>
                <a:cs typeface="Arial MT"/>
              </a:rPr>
              <a:t>trìn</a:t>
            </a:r>
            <a:r>
              <a:rPr dirty="0" sz="3500" spc="-5">
                <a:latin typeface="Arial MT"/>
                <a:cs typeface="Arial MT"/>
              </a:rPr>
              <a:t>h</a:t>
            </a:r>
            <a:r>
              <a:rPr dirty="0" sz="3500" spc="-15">
                <a:latin typeface="Arial MT"/>
                <a:cs typeface="Arial MT"/>
              </a:rPr>
              <a:t> </a:t>
            </a:r>
            <a:r>
              <a:rPr dirty="0" sz="3500" spc="-1375">
                <a:latin typeface="Arial MT"/>
                <a:cs typeface="Arial MT"/>
              </a:rPr>
              <a:t>đạ</a:t>
            </a:r>
            <a:r>
              <a:rPr dirty="0" sz="3500" spc="-385">
                <a:latin typeface="Arial MT"/>
                <a:cs typeface="Arial MT"/>
              </a:rPr>
              <a:t>t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1130">
                <a:latin typeface="Arial MT"/>
                <a:cs typeface="Arial MT"/>
              </a:rPr>
              <a:t>đượ</a:t>
            </a:r>
            <a:r>
              <a:rPr dirty="0" sz="3500" spc="-565">
                <a:latin typeface="Arial MT"/>
                <a:cs typeface="Arial MT"/>
              </a:rPr>
              <a:t>c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625">
                <a:latin typeface="Arial MT"/>
                <a:cs typeface="Arial MT"/>
              </a:rPr>
              <a:t>mụ</a:t>
            </a:r>
            <a:r>
              <a:rPr dirty="0" sz="3500" spc="-340">
                <a:latin typeface="Arial MT"/>
                <a:cs typeface="Arial MT"/>
              </a:rPr>
              <a:t>c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10">
                <a:latin typeface="Arial MT"/>
                <a:cs typeface="Arial MT"/>
              </a:rPr>
              <a:t>tiêu</a:t>
            </a:r>
            <a:endParaRPr sz="3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dirty="0" sz="3500" spc="-885">
                <a:latin typeface="MS PGothic"/>
                <a:cs typeface="MS PGothic"/>
              </a:rPr>
              <a:t>・</a:t>
            </a:r>
            <a:r>
              <a:rPr dirty="0" sz="3500" spc="-10">
                <a:latin typeface="Arial MT"/>
                <a:cs typeface="Arial MT"/>
              </a:rPr>
              <a:t>Có </a:t>
            </a:r>
            <a:r>
              <a:rPr dirty="0" sz="3500" spc="-530">
                <a:latin typeface="Arial MT"/>
                <a:cs typeface="Arial MT"/>
              </a:rPr>
              <a:t>thể</a:t>
            </a:r>
            <a:r>
              <a:rPr dirty="0" sz="3500" spc="-450">
                <a:latin typeface="Arial MT"/>
                <a:cs typeface="Arial MT"/>
              </a:rPr>
              <a:t> </a:t>
            </a:r>
            <a:r>
              <a:rPr dirty="0" sz="3500" spc="-395">
                <a:latin typeface="Arial MT"/>
                <a:cs typeface="Arial MT"/>
              </a:rPr>
              <a:t>sửa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1045">
                <a:latin typeface="Arial MT"/>
                <a:cs typeface="Arial MT"/>
              </a:rPr>
              <a:t>đổi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530">
                <a:latin typeface="Arial MT"/>
                <a:cs typeface="Arial MT"/>
              </a:rPr>
              <a:t>nếu</a:t>
            </a:r>
            <a:r>
              <a:rPr dirty="0" sz="3500" spc="-450">
                <a:latin typeface="Arial MT"/>
                <a:cs typeface="Arial MT"/>
              </a:rPr>
              <a:t> </a:t>
            </a:r>
            <a:r>
              <a:rPr dirty="0" sz="3500" spc="-530">
                <a:latin typeface="Arial MT"/>
                <a:cs typeface="Arial MT"/>
              </a:rPr>
              <a:t>mục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15">
                <a:latin typeface="Arial MT"/>
                <a:cs typeface="Arial MT"/>
              </a:rPr>
              <a:t>tiêu </a:t>
            </a:r>
            <a:r>
              <a:rPr dirty="0" sz="3500" spc="-5">
                <a:latin typeface="Arial MT"/>
                <a:cs typeface="Arial MT"/>
              </a:rPr>
              <a:t>không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1045">
                <a:latin typeface="Arial MT"/>
                <a:cs typeface="Arial MT"/>
              </a:rPr>
              <a:t>đạt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530">
                <a:latin typeface="Arial MT"/>
                <a:cs typeface="Arial MT"/>
              </a:rPr>
              <a:t>mục</a:t>
            </a:r>
            <a:r>
              <a:rPr dirty="0" sz="3500" spc="-10">
                <a:latin typeface="Arial MT"/>
                <a:cs typeface="Arial MT"/>
              </a:rPr>
              <a:t> tiêu</a:t>
            </a:r>
            <a:endParaRPr sz="3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dirty="0" sz="3500" spc="-885">
                <a:latin typeface="MS PGothic"/>
                <a:cs typeface="MS PGothic"/>
              </a:rPr>
              <a:t>・</a:t>
            </a:r>
            <a:r>
              <a:rPr dirty="0" sz="3500" spc="-15">
                <a:latin typeface="Arial MT"/>
                <a:cs typeface="Arial MT"/>
              </a:rPr>
              <a:t>C</a:t>
            </a:r>
            <a:r>
              <a:rPr dirty="0" sz="3500" spc="-5">
                <a:latin typeface="Arial MT"/>
                <a:cs typeface="Arial MT"/>
              </a:rPr>
              <a:t>ó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370">
                <a:latin typeface="Arial MT"/>
                <a:cs typeface="Arial MT"/>
              </a:rPr>
              <a:t>th</a:t>
            </a:r>
            <a:r>
              <a:rPr dirty="0" sz="3500" spc="-855">
                <a:latin typeface="Arial MT"/>
                <a:cs typeface="Arial MT"/>
              </a:rPr>
              <a:t>ể</a:t>
            </a:r>
            <a:r>
              <a:rPr dirty="0" sz="3500" spc="-15">
                <a:latin typeface="Arial MT"/>
                <a:cs typeface="Arial MT"/>
              </a:rPr>
              <a:t> </a:t>
            </a:r>
            <a:r>
              <a:rPr dirty="0" sz="3500" spc="-5">
                <a:latin typeface="Arial MT"/>
                <a:cs typeface="Arial MT"/>
              </a:rPr>
              <a:t>xem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375">
                <a:latin typeface="Arial MT"/>
                <a:cs typeface="Arial MT"/>
              </a:rPr>
              <a:t>thờ</a:t>
            </a:r>
            <a:r>
              <a:rPr dirty="0" sz="3500" spc="-135">
                <a:latin typeface="Arial MT"/>
                <a:cs typeface="Arial MT"/>
              </a:rPr>
              <a:t>i</a:t>
            </a:r>
            <a:r>
              <a:rPr dirty="0" sz="3500" spc="-15">
                <a:latin typeface="Arial MT"/>
                <a:cs typeface="Arial MT"/>
              </a:rPr>
              <a:t> </a:t>
            </a:r>
            <a:r>
              <a:rPr dirty="0" sz="3500" spc="-10">
                <a:latin typeface="Arial MT"/>
                <a:cs typeface="Arial MT"/>
              </a:rPr>
              <a:t>gia</a:t>
            </a:r>
            <a:r>
              <a:rPr dirty="0" sz="3500" spc="-5">
                <a:latin typeface="Arial MT"/>
                <a:cs typeface="Arial MT"/>
              </a:rPr>
              <a:t>n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5">
                <a:latin typeface="Arial MT"/>
                <a:cs typeface="Arial MT"/>
              </a:rPr>
              <a:t>và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5">
                <a:latin typeface="Arial MT"/>
                <a:cs typeface="Arial MT"/>
              </a:rPr>
              <a:t>chi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10">
                <a:latin typeface="Arial MT"/>
                <a:cs typeface="Arial MT"/>
              </a:rPr>
              <a:t>ph</a:t>
            </a:r>
            <a:r>
              <a:rPr dirty="0" sz="3500" spc="-5">
                <a:latin typeface="Arial MT"/>
                <a:cs typeface="Arial MT"/>
              </a:rPr>
              <a:t>í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1565">
                <a:latin typeface="Arial MT"/>
                <a:cs typeface="Arial MT"/>
              </a:rPr>
              <a:t>đ</a:t>
            </a:r>
            <a:r>
              <a:rPr dirty="0" sz="3500" spc="-1560">
                <a:latin typeface="Arial MT"/>
                <a:cs typeface="Arial MT"/>
              </a:rPr>
              <a:t>ể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1375">
                <a:latin typeface="Arial MT"/>
                <a:cs typeface="Arial MT"/>
              </a:rPr>
              <a:t>đạ</a:t>
            </a:r>
            <a:r>
              <a:rPr dirty="0" sz="3500" spc="-385">
                <a:latin typeface="Arial MT"/>
                <a:cs typeface="Arial MT"/>
              </a:rPr>
              <a:t>t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1130">
                <a:latin typeface="Arial MT"/>
                <a:cs typeface="Arial MT"/>
              </a:rPr>
              <a:t>đượ</a:t>
            </a:r>
            <a:r>
              <a:rPr dirty="0" sz="3500" spc="-565">
                <a:latin typeface="Arial MT"/>
                <a:cs typeface="Arial MT"/>
              </a:rPr>
              <a:t>c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625">
                <a:latin typeface="Arial MT"/>
                <a:cs typeface="Arial MT"/>
              </a:rPr>
              <a:t>mụ</a:t>
            </a:r>
            <a:r>
              <a:rPr dirty="0" sz="3500" spc="-340">
                <a:latin typeface="Arial MT"/>
                <a:cs typeface="Arial MT"/>
              </a:rPr>
              <a:t>c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10">
                <a:latin typeface="Arial MT"/>
                <a:cs typeface="Arial MT"/>
              </a:rPr>
              <a:t>tiêu</a:t>
            </a:r>
            <a:endParaRPr sz="3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dirty="0" sz="3500" spc="-885">
                <a:latin typeface="MS PGothic"/>
                <a:cs typeface="MS PGothic"/>
              </a:rPr>
              <a:t>・</a:t>
            </a:r>
            <a:r>
              <a:rPr dirty="0" sz="3500" spc="-595">
                <a:latin typeface="Arial MT"/>
                <a:cs typeface="Arial MT"/>
              </a:rPr>
              <a:t>Tạ</a:t>
            </a:r>
            <a:r>
              <a:rPr dirty="0" sz="3500" spc="-405">
                <a:latin typeface="Arial MT"/>
                <a:cs typeface="Arial MT"/>
              </a:rPr>
              <a:t>o</a:t>
            </a:r>
            <a:r>
              <a:rPr dirty="0" sz="3500" spc="-15">
                <a:latin typeface="Arial MT"/>
                <a:cs typeface="Arial MT"/>
              </a:rPr>
              <a:t> </a:t>
            </a:r>
            <a:r>
              <a:rPr dirty="0" sz="3500" spc="-1130">
                <a:latin typeface="Arial MT"/>
                <a:cs typeface="Arial MT"/>
              </a:rPr>
              <a:t>đượ</a:t>
            </a:r>
            <a:r>
              <a:rPr dirty="0" sz="3500" spc="-565">
                <a:latin typeface="Arial MT"/>
                <a:cs typeface="Arial MT"/>
              </a:rPr>
              <a:t>c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865">
                <a:latin typeface="Arial MT"/>
                <a:cs typeface="Arial MT"/>
              </a:rPr>
              <a:t>độn</a:t>
            </a:r>
            <a:r>
              <a:rPr dirty="0" sz="3500" spc="-560">
                <a:latin typeface="Arial MT"/>
                <a:cs typeface="Arial MT"/>
              </a:rPr>
              <a:t>g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 spc="-395">
                <a:latin typeface="Arial MT"/>
                <a:cs typeface="Arial MT"/>
              </a:rPr>
              <a:t>lực</a:t>
            </a:r>
            <a:endParaRPr sz="35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目標の立て方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17</a:t>
            </a:fld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099440" y="8911739"/>
            <a:ext cx="787400" cy="787400"/>
            <a:chOff x="12099440" y="8911739"/>
            <a:chExt cx="787400" cy="787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99440" y="8911739"/>
              <a:ext cx="787401" cy="78740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137540" y="8924439"/>
              <a:ext cx="711200" cy="711200"/>
            </a:xfrm>
            <a:custGeom>
              <a:avLst/>
              <a:gdLst/>
              <a:ahLst/>
              <a:cxnLst/>
              <a:rect l="l" t="t" r="r" b="b"/>
              <a:pathLst>
                <a:path w="711200" h="711200">
                  <a:moveTo>
                    <a:pt x="355600" y="711200"/>
                  </a:moveTo>
                  <a:lnTo>
                    <a:pt x="307347" y="707954"/>
                  </a:lnTo>
                  <a:lnTo>
                    <a:pt x="261067" y="698498"/>
                  </a:lnTo>
                  <a:lnTo>
                    <a:pt x="217184" y="683255"/>
                  </a:lnTo>
                  <a:lnTo>
                    <a:pt x="176121" y="662650"/>
                  </a:lnTo>
                  <a:lnTo>
                    <a:pt x="138303" y="637106"/>
                  </a:lnTo>
                  <a:lnTo>
                    <a:pt x="104152" y="607047"/>
                  </a:lnTo>
                  <a:lnTo>
                    <a:pt x="74093" y="572896"/>
                  </a:lnTo>
                  <a:lnTo>
                    <a:pt x="48549" y="535078"/>
                  </a:lnTo>
                  <a:lnTo>
                    <a:pt x="27944" y="494015"/>
                  </a:lnTo>
                  <a:lnTo>
                    <a:pt x="12702" y="450132"/>
                  </a:lnTo>
                  <a:lnTo>
                    <a:pt x="3246" y="403853"/>
                  </a:lnTo>
                  <a:lnTo>
                    <a:pt x="0" y="355600"/>
                  </a:lnTo>
                  <a:lnTo>
                    <a:pt x="3246" y="307347"/>
                  </a:lnTo>
                  <a:lnTo>
                    <a:pt x="12702" y="261067"/>
                  </a:lnTo>
                  <a:lnTo>
                    <a:pt x="27944" y="217184"/>
                  </a:lnTo>
                  <a:lnTo>
                    <a:pt x="48549" y="176121"/>
                  </a:lnTo>
                  <a:lnTo>
                    <a:pt x="74093" y="138303"/>
                  </a:lnTo>
                  <a:lnTo>
                    <a:pt x="104152" y="104152"/>
                  </a:lnTo>
                  <a:lnTo>
                    <a:pt x="138303" y="74093"/>
                  </a:lnTo>
                  <a:lnTo>
                    <a:pt x="176121" y="48549"/>
                  </a:lnTo>
                  <a:lnTo>
                    <a:pt x="217184" y="27944"/>
                  </a:lnTo>
                  <a:lnTo>
                    <a:pt x="261067" y="12702"/>
                  </a:lnTo>
                  <a:lnTo>
                    <a:pt x="307347" y="3246"/>
                  </a:lnTo>
                  <a:lnTo>
                    <a:pt x="355600" y="0"/>
                  </a:lnTo>
                  <a:lnTo>
                    <a:pt x="402341" y="3083"/>
                  </a:lnTo>
                  <a:lnTo>
                    <a:pt x="447887" y="12183"/>
                  </a:lnTo>
                  <a:lnTo>
                    <a:pt x="491682" y="27068"/>
                  </a:lnTo>
                  <a:lnTo>
                    <a:pt x="533176" y="47511"/>
                  </a:lnTo>
                  <a:lnTo>
                    <a:pt x="571815" y="73282"/>
                  </a:lnTo>
                  <a:lnTo>
                    <a:pt x="607047" y="104152"/>
                  </a:lnTo>
                  <a:lnTo>
                    <a:pt x="637918" y="139384"/>
                  </a:lnTo>
                  <a:lnTo>
                    <a:pt x="663689" y="178023"/>
                  </a:lnTo>
                  <a:lnTo>
                    <a:pt x="684132" y="219517"/>
                  </a:lnTo>
                  <a:lnTo>
                    <a:pt x="699017" y="263313"/>
                  </a:lnTo>
                  <a:lnTo>
                    <a:pt x="708116" y="308858"/>
                  </a:lnTo>
                  <a:lnTo>
                    <a:pt x="711200" y="355600"/>
                  </a:lnTo>
                  <a:lnTo>
                    <a:pt x="707954" y="403853"/>
                  </a:lnTo>
                  <a:lnTo>
                    <a:pt x="698498" y="450132"/>
                  </a:lnTo>
                  <a:lnTo>
                    <a:pt x="683255" y="494015"/>
                  </a:lnTo>
                  <a:lnTo>
                    <a:pt x="662650" y="535078"/>
                  </a:lnTo>
                  <a:lnTo>
                    <a:pt x="637106" y="572896"/>
                  </a:lnTo>
                  <a:lnTo>
                    <a:pt x="607047" y="607047"/>
                  </a:lnTo>
                  <a:lnTo>
                    <a:pt x="572896" y="637106"/>
                  </a:lnTo>
                  <a:lnTo>
                    <a:pt x="535078" y="662650"/>
                  </a:lnTo>
                  <a:lnTo>
                    <a:pt x="494015" y="683255"/>
                  </a:lnTo>
                  <a:lnTo>
                    <a:pt x="450132" y="698498"/>
                  </a:lnTo>
                  <a:lnTo>
                    <a:pt x="403853" y="707954"/>
                  </a:lnTo>
                  <a:lnTo>
                    <a:pt x="355600" y="711200"/>
                  </a:lnTo>
                  <a:close/>
                </a:path>
              </a:pathLst>
            </a:custGeom>
            <a:solidFill>
              <a:srgbClr val="FF3455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291238" y="0"/>
            <a:ext cx="396875" cy="2222500"/>
            <a:chOff x="291238" y="0"/>
            <a:chExt cx="396875" cy="22225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1238" y="0"/>
              <a:ext cx="396769" cy="222120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29338" y="0"/>
              <a:ext cx="320675" cy="2159000"/>
            </a:xfrm>
            <a:custGeom>
              <a:avLst/>
              <a:gdLst/>
              <a:ahLst/>
              <a:cxnLst/>
              <a:rect l="l" t="t" r="r" b="b"/>
              <a:pathLst>
                <a:path w="320675" h="2159000">
                  <a:moveTo>
                    <a:pt x="320568" y="2159000"/>
                  </a:moveTo>
                  <a:lnTo>
                    <a:pt x="0" y="2159000"/>
                  </a:lnTo>
                  <a:lnTo>
                    <a:pt x="0" y="0"/>
                  </a:lnTo>
                  <a:lnTo>
                    <a:pt x="320568" y="0"/>
                  </a:lnTo>
                  <a:lnTo>
                    <a:pt x="320568" y="2159000"/>
                  </a:lnTo>
                  <a:close/>
                </a:path>
              </a:pathLst>
            </a:custGeom>
            <a:solidFill>
              <a:srgbClr val="DE1F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14000" y="603202"/>
            <a:ext cx="4295140" cy="894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700" spc="-5"/>
              <a:t>目標の立て方</a:t>
            </a:r>
            <a:endParaRPr sz="5700"/>
          </a:p>
        </p:txBody>
      </p:sp>
      <p:sp>
        <p:nvSpPr>
          <p:cNvPr id="9" name="object 9"/>
          <p:cNvSpPr txBox="1"/>
          <p:nvPr/>
        </p:nvSpPr>
        <p:spPr>
          <a:xfrm>
            <a:off x="768100" y="2596694"/>
            <a:ext cx="9512935" cy="5861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latin typeface="MS PGothic"/>
                <a:cs typeface="MS PGothic"/>
              </a:rPr>
              <a:t>目標をたてるときに留意する点</a:t>
            </a:r>
            <a:endParaRPr sz="3200">
              <a:latin typeface="MS PGothic"/>
              <a:cs typeface="MS PGothic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900">
              <a:latin typeface="MS PGothic"/>
              <a:cs typeface="MS PGothic"/>
            </a:endParaRPr>
          </a:p>
          <a:p>
            <a:pPr marL="12700">
              <a:lnSpc>
                <a:spcPct val="100000"/>
              </a:lnSpc>
              <a:tabLst>
                <a:tab pos="3171190" algn="l"/>
              </a:tabLst>
            </a:pPr>
            <a:r>
              <a:rPr dirty="0" sz="4000" spc="-5" b="1">
                <a:solidFill>
                  <a:srgbClr val="C82506"/>
                </a:solidFill>
                <a:latin typeface="Arial"/>
                <a:cs typeface="Arial"/>
              </a:rPr>
              <a:t>S</a:t>
            </a:r>
            <a:r>
              <a:rPr dirty="0" sz="4000" spc="-5">
                <a:solidFill>
                  <a:srgbClr val="C82506"/>
                </a:solidFill>
                <a:latin typeface="MS PGothic"/>
                <a:cs typeface="MS PGothic"/>
              </a:rPr>
              <a:t>・</a:t>
            </a:r>
            <a:r>
              <a:rPr dirty="0" sz="4000" spc="-5" b="1">
                <a:solidFill>
                  <a:srgbClr val="C82506"/>
                </a:solidFill>
                <a:latin typeface="Arial"/>
                <a:cs typeface="Arial"/>
              </a:rPr>
              <a:t>M</a:t>
            </a:r>
            <a:r>
              <a:rPr dirty="0" sz="4000" spc="-5">
                <a:solidFill>
                  <a:srgbClr val="C82506"/>
                </a:solidFill>
                <a:latin typeface="MS PGothic"/>
                <a:cs typeface="MS PGothic"/>
              </a:rPr>
              <a:t>・</a:t>
            </a:r>
            <a:r>
              <a:rPr dirty="0" sz="4000" spc="-5" b="1">
                <a:solidFill>
                  <a:srgbClr val="C82506"/>
                </a:solidFill>
                <a:latin typeface="Arial"/>
                <a:cs typeface="Arial"/>
              </a:rPr>
              <a:t>A</a:t>
            </a:r>
            <a:r>
              <a:rPr dirty="0" sz="4000" spc="-5">
                <a:solidFill>
                  <a:srgbClr val="C82506"/>
                </a:solidFill>
                <a:latin typeface="MS PGothic"/>
                <a:cs typeface="MS PGothic"/>
              </a:rPr>
              <a:t>・</a:t>
            </a:r>
            <a:r>
              <a:rPr dirty="0" sz="4000" spc="-5" b="1">
                <a:solidFill>
                  <a:srgbClr val="C82506"/>
                </a:solidFill>
                <a:latin typeface="Arial"/>
                <a:cs typeface="Arial"/>
              </a:rPr>
              <a:t>R</a:t>
            </a:r>
            <a:r>
              <a:rPr dirty="0" sz="4000" spc="-5">
                <a:solidFill>
                  <a:srgbClr val="C82506"/>
                </a:solidFill>
                <a:latin typeface="MS PGothic"/>
                <a:cs typeface="MS PGothic"/>
              </a:rPr>
              <a:t>・</a:t>
            </a:r>
            <a:r>
              <a:rPr dirty="0" sz="4000" b="1">
                <a:solidFill>
                  <a:srgbClr val="C82506"/>
                </a:solidFill>
                <a:latin typeface="Arial"/>
                <a:cs typeface="Arial"/>
              </a:rPr>
              <a:t>T	</a:t>
            </a:r>
            <a:r>
              <a:rPr dirty="0" sz="4000" spc="-5">
                <a:latin typeface="MS PGothic"/>
                <a:cs typeface="MS PGothic"/>
              </a:rPr>
              <a:t>に考える</a:t>
            </a:r>
            <a:endParaRPr sz="4000">
              <a:latin typeface="MS PGothic"/>
              <a:cs typeface="MS PGothic"/>
            </a:endParaRPr>
          </a:p>
          <a:p>
            <a:pPr marL="688975" marR="5080">
              <a:lnSpc>
                <a:spcPct val="173700"/>
              </a:lnSpc>
              <a:spcBef>
                <a:spcPts val="170"/>
              </a:spcBef>
              <a:tabLst>
                <a:tab pos="4346575" algn="l"/>
                <a:tab pos="4803775" algn="l"/>
              </a:tabLst>
            </a:pPr>
            <a:r>
              <a:rPr dirty="0" sz="3200" spc="-5" b="1">
                <a:latin typeface="Arial"/>
                <a:cs typeface="Arial"/>
              </a:rPr>
              <a:t>S</a:t>
            </a:r>
            <a:r>
              <a:rPr dirty="0" sz="3200" spc="-5">
                <a:latin typeface="MS PGothic"/>
                <a:cs typeface="MS PGothic"/>
              </a:rPr>
              <a:t>：</a:t>
            </a:r>
            <a:r>
              <a:rPr dirty="0" u="heavy" sz="32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</a:t>
            </a:r>
            <a:r>
              <a:rPr dirty="0" sz="3200" spc="-5">
                <a:latin typeface="Arial MT"/>
                <a:cs typeface="Arial MT"/>
              </a:rPr>
              <a:t>pecifi</a:t>
            </a:r>
            <a:r>
              <a:rPr dirty="0" sz="3200">
                <a:latin typeface="Arial MT"/>
                <a:cs typeface="Arial MT"/>
              </a:rPr>
              <a:t>c		</a:t>
            </a:r>
            <a:r>
              <a:rPr dirty="0" sz="3200">
                <a:latin typeface="MS PGothic"/>
                <a:cs typeface="MS PGothic"/>
              </a:rPr>
              <a:t>具体的でわかりやすい目標  </a:t>
            </a:r>
            <a:r>
              <a:rPr dirty="0" sz="3200" spc="-5" b="1">
                <a:latin typeface="Arial"/>
                <a:cs typeface="Arial"/>
              </a:rPr>
              <a:t>M</a:t>
            </a:r>
            <a:r>
              <a:rPr dirty="0" sz="3200" spc="-5">
                <a:latin typeface="MS PGothic"/>
                <a:cs typeface="MS PGothic"/>
              </a:rPr>
              <a:t>：</a:t>
            </a:r>
            <a:r>
              <a:rPr dirty="0" u="heavy" sz="32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</a:t>
            </a:r>
            <a:r>
              <a:rPr dirty="0" sz="3200" spc="-5">
                <a:latin typeface="Arial MT"/>
                <a:cs typeface="Arial MT"/>
              </a:rPr>
              <a:t>easurable	</a:t>
            </a:r>
            <a:r>
              <a:rPr dirty="0" sz="3200">
                <a:latin typeface="MS PGothic"/>
                <a:cs typeface="MS PGothic"/>
              </a:rPr>
              <a:t>数値で測定可能な目標 </a:t>
            </a:r>
            <a:r>
              <a:rPr dirty="0" sz="3200" spc="-5" b="1">
                <a:latin typeface="Arial"/>
                <a:cs typeface="Arial"/>
              </a:rPr>
              <a:t>A</a:t>
            </a:r>
            <a:r>
              <a:rPr dirty="0" sz="3200" spc="-5">
                <a:latin typeface="MS PGothic"/>
                <a:cs typeface="MS PGothic"/>
              </a:rPr>
              <a:t>：</a:t>
            </a:r>
            <a:r>
              <a:rPr dirty="0" u="heavy" sz="32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</a:t>
            </a:r>
            <a:r>
              <a:rPr dirty="0" sz="3200" spc="-5">
                <a:latin typeface="Arial MT"/>
                <a:cs typeface="Arial MT"/>
              </a:rPr>
              <a:t>chievable		</a:t>
            </a:r>
            <a:r>
              <a:rPr dirty="0" sz="3200">
                <a:latin typeface="MS PGothic"/>
                <a:cs typeface="MS PGothic"/>
              </a:rPr>
              <a:t>達成できる目標</a:t>
            </a:r>
            <a:endParaRPr sz="3200">
              <a:latin typeface="MS PGothic"/>
              <a:cs typeface="MS PGothic"/>
            </a:endParaRPr>
          </a:p>
          <a:p>
            <a:pPr marL="688975">
              <a:lnSpc>
                <a:spcPct val="100000"/>
              </a:lnSpc>
              <a:spcBef>
                <a:spcPts val="2835"/>
              </a:spcBef>
              <a:tabLst>
                <a:tab pos="4803775" algn="l"/>
              </a:tabLst>
            </a:pPr>
            <a:r>
              <a:rPr dirty="0" sz="3200" spc="-5" b="1">
                <a:latin typeface="Arial"/>
                <a:cs typeface="Arial"/>
              </a:rPr>
              <a:t>R</a:t>
            </a:r>
            <a:r>
              <a:rPr dirty="0" sz="3200" spc="-5">
                <a:latin typeface="MS PGothic"/>
                <a:cs typeface="MS PGothic"/>
              </a:rPr>
              <a:t>：</a:t>
            </a:r>
            <a:r>
              <a:rPr dirty="0" u="heavy" sz="32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</a:t>
            </a:r>
            <a:r>
              <a:rPr dirty="0" sz="3200" spc="-5">
                <a:latin typeface="Arial MT"/>
                <a:cs typeface="Arial MT"/>
              </a:rPr>
              <a:t>esult </a:t>
            </a:r>
            <a:r>
              <a:rPr dirty="0" sz="3200">
                <a:latin typeface="Arial MT"/>
                <a:cs typeface="Arial MT"/>
              </a:rPr>
              <a:t>(orented)	</a:t>
            </a:r>
            <a:r>
              <a:rPr dirty="0" sz="3200">
                <a:latin typeface="MS PGothic"/>
                <a:cs typeface="MS PGothic"/>
              </a:rPr>
              <a:t>結果を評価できる目標</a:t>
            </a:r>
            <a:endParaRPr sz="3200">
              <a:latin typeface="MS PGothic"/>
              <a:cs typeface="MS PGothic"/>
            </a:endParaRPr>
          </a:p>
          <a:p>
            <a:pPr marL="688975">
              <a:lnSpc>
                <a:spcPct val="100000"/>
              </a:lnSpc>
              <a:spcBef>
                <a:spcPts val="2830"/>
              </a:spcBef>
              <a:tabLst>
                <a:tab pos="4803775" algn="l"/>
              </a:tabLst>
            </a:pPr>
            <a:r>
              <a:rPr dirty="0" sz="3200" spc="-5" b="1">
                <a:latin typeface="Arial"/>
                <a:cs typeface="Arial"/>
              </a:rPr>
              <a:t>T</a:t>
            </a:r>
            <a:r>
              <a:rPr dirty="0" sz="3200" spc="-5">
                <a:latin typeface="MS PGothic"/>
                <a:cs typeface="MS PGothic"/>
              </a:rPr>
              <a:t>：</a:t>
            </a:r>
            <a:r>
              <a:rPr dirty="0" u="heavy" sz="32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</a:t>
            </a:r>
            <a:r>
              <a:rPr dirty="0" sz="3200" spc="-5">
                <a:latin typeface="Arial MT"/>
                <a:cs typeface="Arial MT"/>
              </a:rPr>
              <a:t>ime </a:t>
            </a:r>
            <a:r>
              <a:rPr dirty="0" sz="3200">
                <a:latin typeface="Arial MT"/>
                <a:cs typeface="Arial MT"/>
              </a:rPr>
              <a:t>(bound)	</a:t>
            </a:r>
            <a:r>
              <a:rPr dirty="0" sz="3200">
                <a:latin typeface="MS PGothic"/>
                <a:cs typeface="MS PGothic"/>
              </a:rPr>
              <a:t>目標に期限をつける</a:t>
            </a:r>
            <a:endParaRPr sz="3200">
              <a:latin typeface="MS PGothic"/>
              <a:cs typeface="MS PGothic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48425" y="1299562"/>
            <a:ext cx="2628699" cy="3028262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17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099440" y="8911739"/>
            <a:ext cx="787400" cy="787400"/>
            <a:chOff x="12099440" y="8911739"/>
            <a:chExt cx="787400" cy="787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99440" y="8911739"/>
              <a:ext cx="787401" cy="78740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137540" y="8924439"/>
              <a:ext cx="711200" cy="711200"/>
            </a:xfrm>
            <a:custGeom>
              <a:avLst/>
              <a:gdLst/>
              <a:ahLst/>
              <a:cxnLst/>
              <a:rect l="l" t="t" r="r" b="b"/>
              <a:pathLst>
                <a:path w="711200" h="711200">
                  <a:moveTo>
                    <a:pt x="355600" y="711200"/>
                  </a:moveTo>
                  <a:lnTo>
                    <a:pt x="307347" y="707954"/>
                  </a:lnTo>
                  <a:lnTo>
                    <a:pt x="261067" y="698498"/>
                  </a:lnTo>
                  <a:lnTo>
                    <a:pt x="217184" y="683255"/>
                  </a:lnTo>
                  <a:lnTo>
                    <a:pt x="176121" y="662650"/>
                  </a:lnTo>
                  <a:lnTo>
                    <a:pt x="138303" y="637106"/>
                  </a:lnTo>
                  <a:lnTo>
                    <a:pt x="104152" y="607047"/>
                  </a:lnTo>
                  <a:lnTo>
                    <a:pt x="74093" y="572896"/>
                  </a:lnTo>
                  <a:lnTo>
                    <a:pt x="48549" y="535078"/>
                  </a:lnTo>
                  <a:lnTo>
                    <a:pt x="27944" y="494015"/>
                  </a:lnTo>
                  <a:lnTo>
                    <a:pt x="12702" y="450132"/>
                  </a:lnTo>
                  <a:lnTo>
                    <a:pt x="3246" y="403853"/>
                  </a:lnTo>
                  <a:lnTo>
                    <a:pt x="0" y="355600"/>
                  </a:lnTo>
                  <a:lnTo>
                    <a:pt x="3246" y="307347"/>
                  </a:lnTo>
                  <a:lnTo>
                    <a:pt x="12702" y="261067"/>
                  </a:lnTo>
                  <a:lnTo>
                    <a:pt x="27944" y="217184"/>
                  </a:lnTo>
                  <a:lnTo>
                    <a:pt x="48549" y="176121"/>
                  </a:lnTo>
                  <a:lnTo>
                    <a:pt x="74093" y="138303"/>
                  </a:lnTo>
                  <a:lnTo>
                    <a:pt x="104152" y="104152"/>
                  </a:lnTo>
                  <a:lnTo>
                    <a:pt x="138303" y="74093"/>
                  </a:lnTo>
                  <a:lnTo>
                    <a:pt x="176121" y="48549"/>
                  </a:lnTo>
                  <a:lnTo>
                    <a:pt x="217184" y="27944"/>
                  </a:lnTo>
                  <a:lnTo>
                    <a:pt x="261067" y="12702"/>
                  </a:lnTo>
                  <a:lnTo>
                    <a:pt x="307347" y="3246"/>
                  </a:lnTo>
                  <a:lnTo>
                    <a:pt x="355600" y="0"/>
                  </a:lnTo>
                  <a:lnTo>
                    <a:pt x="402341" y="3083"/>
                  </a:lnTo>
                  <a:lnTo>
                    <a:pt x="447887" y="12183"/>
                  </a:lnTo>
                  <a:lnTo>
                    <a:pt x="491682" y="27068"/>
                  </a:lnTo>
                  <a:lnTo>
                    <a:pt x="533176" y="47511"/>
                  </a:lnTo>
                  <a:lnTo>
                    <a:pt x="571815" y="73282"/>
                  </a:lnTo>
                  <a:lnTo>
                    <a:pt x="607047" y="104152"/>
                  </a:lnTo>
                  <a:lnTo>
                    <a:pt x="637918" y="139384"/>
                  </a:lnTo>
                  <a:lnTo>
                    <a:pt x="663689" y="178023"/>
                  </a:lnTo>
                  <a:lnTo>
                    <a:pt x="684132" y="219517"/>
                  </a:lnTo>
                  <a:lnTo>
                    <a:pt x="699017" y="263313"/>
                  </a:lnTo>
                  <a:lnTo>
                    <a:pt x="708116" y="308858"/>
                  </a:lnTo>
                  <a:lnTo>
                    <a:pt x="711200" y="355600"/>
                  </a:lnTo>
                  <a:lnTo>
                    <a:pt x="707954" y="403853"/>
                  </a:lnTo>
                  <a:lnTo>
                    <a:pt x="698498" y="450132"/>
                  </a:lnTo>
                  <a:lnTo>
                    <a:pt x="683255" y="494015"/>
                  </a:lnTo>
                  <a:lnTo>
                    <a:pt x="662650" y="535078"/>
                  </a:lnTo>
                  <a:lnTo>
                    <a:pt x="637106" y="572896"/>
                  </a:lnTo>
                  <a:lnTo>
                    <a:pt x="607047" y="607047"/>
                  </a:lnTo>
                  <a:lnTo>
                    <a:pt x="572896" y="637106"/>
                  </a:lnTo>
                  <a:lnTo>
                    <a:pt x="535078" y="662650"/>
                  </a:lnTo>
                  <a:lnTo>
                    <a:pt x="494015" y="683255"/>
                  </a:lnTo>
                  <a:lnTo>
                    <a:pt x="450132" y="698498"/>
                  </a:lnTo>
                  <a:lnTo>
                    <a:pt x="403853" y="707954"/>
                  </a:lnTo>
                  <a:lnTo>
                    <a:pt x="355600" y="711200"/>
                  </a:lnTo>
                  <a:close/>
                </a:path>
              </a:pathLst>
            </a:custGeom>
            <a:solidFill>
              <a:srgbClr val="FF3455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291238" y="0"/>
            <a:ext cx="396875" cy="2222500"/>
            <a:chOff x="291238" y="0"/>
            <a:chExt cx="396875" cy="22225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1238" y="0"/>
              <a:ext cx="396769" cy="222120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29338" y="0"/>
              <a:ext cx="320675" cy="2159000"/>
            </a:xfrm>
            <a:custGeom>
              <a:avLst/>
              <a:gdLst/>
              <a:ahLst/>
              <a:cxnLst/>
              <a:rect l="l" t="t" r="r" b="b"/>
              <a:pathLst>
                <a:path w="320675" h="2159000">
                  <a:moveTo>
                    <a:pt x="320568" y="2159000"/>
                  </a:moveTo>
                  <a:lnTo>
                    <a:pt x="0" y="2159000"/>
                  </a:lnTo>
                  <a:lnTo>
                    <a:pt x="0" y="0"/>
                  </a:lnTo>
                  <a:lnTo>
                    <a:pt x="320568" y="0"/>
                  </a:lnTo>
                  <a:lnTo>
                    <a:pt x="320568" y="2159000"/>
                  </a:lnTo>
                  <a:close/>
                </a:path>
              </a:pathLst>
            </a:custGeom>
            <a:solidFill>
              <a:srgbClr val="DE1F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14000" y="603202"/>
            <a:ext cx="4295140" cy="894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700" spc="-5"/>
              <a:t>目標の立て方</a:t>
            </a:r>
            <a:endParaRPr sz="5700"/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17</a:t>
            </a:fld>
          </a:p>
        </p:txBody>
      </p:sp>
      <p:sp>
        <p:nvSpPr>
          <p:cNvPr id="9" name="object 9"/>
          <p:cNvSpPr txBox="1"/>
          <p:nvPr/>
        </p:nvSpPr>
        <p:spPr>
          <a:xfrm>
            <a:off x="768100" y="2596694"/>
            <a:ext cx="5275580" cy="1602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latin typeface="MS PGothic"/>
                <a:cs typeface="MS PGothic"/>
              </a:rPr>
              <a:t>目標をたてるときに留意する点</a:t>
            </a:r>
            <a:endParaRPr sz="3200">
              <a:latin typeface="MS PGothic"/>
              <a:cs typeface="MS PGothic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900">
              <a:latin typeface="MS PGothic"/>
              <a:cs typeface="MS PGothic"/>
            </a:endParaRPr>
          </a:p>
          <a:p>
            <a:pPr marL="12700">
              <a:lnSpc>
                <a:spcPct val="100000"/>
              </a:lnSpc>
              <a:tabLst>
                <a:tab pos="3171190" algn="l"/>
              </a:tabLst>
            </a:pPr>
            <a:r>
              <a:rPr dirty="0" sz="4000" spc="-5" b="1">
                <a:latin typeface="Arial"/>
                <a:cs typeface="Arial"/>
              </a:rPr>
              <a:t>S</a:t>
            </a:r>
            <a:r>
              <a:rPr dirty="0" sz="4000" spc="-5">
                <a:latin typeface="MS PGothic"/>
                <a:cs typeface="MS PGothic"/>
              </a:rPr>
              <a:t>・</a:t>
            </a:r>
            <a:r>
              <a:rPr dirty="0" sz="4000" spc="-5" b="1">
                <a:latin typeface="Arial"/>
                <a:cs typeface="Arial"/>
              </a:rPr>
              <a:t>M</a:t>
            </a:r>
            <a:r>
              <a:rPr dirty="0" sz="4000" spc="-5">
                <a:latin typeface="MS PGothic"/>
                <a:cs typeface="MS PGothic"/>
              </a:rPr>
              <a:t>・</a:t>
            </a:r>
            <a:r>
              <a:rPr dirty="0" sz="4000" spc="-5" b="1">
                <a:latin typeface="Arial"/>
                <a:cs typeface="Arial"/>
              </a:rPr>
              <a:t>A</a:t>
            </a:r>
            <a:r>
              <a:rPr dirty="0" sz="4000" spc="-5">
                <a:latin typeface="MS PGothic"/>
                <a:cs typeface="MS PGothic"/>
              </a:rPr>
              <a:t>・</a:t>
            </a:r>
            <a:r>
              <a:rPr dirty="0" sz="4000" spc="-5" b="1">
                <a:latin typeface="Arial"/>
                <a:cs typeface="Arial"/>
              </a:rPr>
              <a:t>R</a:t>
            </a:r>
            <a:r>
              <a:rPr dirty="0" sz="4000" spc="-5">
                <a:latin typeface="MS PGothic"/>
                <a:cs typeface="MS PGothic"/>
              </a:rPr>
              <a:t>・</a:t>
            </a:r>
            <a:r>
              <a:rPr dirty="0" sz="4000" b="1">
                <a:latin typeface="Arial"/>
                <a:cs typeface="Arial"/>
              </a:rPr>
              <a:t>T	</a:t>
            </a:r>
            <a:r>
              <a:rPr dirty="0" sz="4000" spc="-5">
                <a:latin typeface="MS PGothic"/>
                <a:cs typeface="MS PGothic"/>
              </a:rPr>
              <a:t>に考える</a:t>
            </a:r>
            <a:endParaRPr sz="4000">
              <a:latin typeface="MS PGothic"/>
              <a:cs typeface="MS P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71600" y="4498037"/>
            <a:ext cx="8700135" cy="677545"/>
          </a:xfrm>
          <a:prstGeom prst="rect">
            <a:avLst/>
          </a:prstGeom>
          <a:ln w="19049">
            <a:solidFill>
              <a:srgbClr val="C82506"/>
            </a:solidFill>
          </a:ln>
        </p:spPr>
        <p:txBody>
          <a:bodyPr wrap="square" lIns="0" tIns="6921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545"/>
              </a:spcBef>
              <a:tabLst>
                <a:tab pos="2251710" algn="l"/>
              </a:tabLst>
            </a:pPr>
            <a:r>
              <a:rPr dirty="0" sz="3200" spc="-5" b="1">
                <a:latin typeface="Arial"/>
                <a:cs typeface="Arial"/>
              </a:rPr>
              <a:t>S</a:t>
            </a:r>
            <a:r>
              <a:rPr dirty="0" sz="3200" spc="-5">
                <a:latin typeface="MS PGothic"/>
                <a:cs typeface="MS PGothic"/>
              </a:rPr>
              <a:t>：</a:t>
            </a:r>
            <a:r>
              <a:rPr dirty="0" u="heavy" sz="32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</a:t>
            </a:r>
            <a:r>
              <a:rPr dirty="0" sz="3200" spc="-5">
                <a:latin typeface="Arial MT"/>
                <a:cs typeface="Arial MT"/>
              </a:rPr>
              <a:t>pecific	</a:t>
            </a:r>
            <a:r>
              <a:rPr dirty="0" sz="3200">
                <a:latin typeface="MS PGothic"/>
                <a:cs typeface="MS PGothic"/>
              </a:rPr>
              <a:t>具体的でわかりやすい目標</a:t>
            </a:r>
            <a:endParaRPr sz="3200">
              <a:latin typeface="MS PGothic"/>
              <a:cs typeface="MS P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30225" y="5760119"/>
            <a:ext cx="740600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latin typeface="MS PGothic"/>
                <a:cs typeface="MS PGothic"/>
              </a:rPr>
              <a:t>良い例</a:t>
            </a:r>
            <a:r>
              <a:rPr dirty="0" sz="3200" spc="-5">
                <a:latin typeface="MS PGothic"/>
                <a:cs typeface="MS PGothic"/>
              </a:rPr>
              <a:t>：</a:t>
            </a:r>
            <a:r>
              <a:rPr dirty="0" sz="3200" spc="-5" b="1">
                <a:latin typeface="Arial"/>
                <a:cs typeface="Arial"/>
              </a:rPr>
              <a:t>JLPT</a:t>
            </a:r>
            <a:r>
              <a:rPr dirty="0" sz="3200" spc="-45" b="1">
                <a:latin typeface="Arial"/>
                <a:cs typeface="Arial"/>
              </a:rPr>
              <a:t> </a:t>
            </a:r>
            <a:r>
              <a:rPr dirty="0" sz="3200">
                <a:latin typeface="MS PGothic"/>
                <a:cs typeface="MS PGothic"/>
              </a:rPr>
              <a:t>試験</a:t>
            </a:r>
            <a:r>
              <a:rPr dirty="0" sz="3200" spc="-5">
                <a:latin typeface="MS PGothic"/>
                <a:cs typeface="MS PGothic"/>
              </a:rPr>
              <a:t>、</a:t>
            </a:r>
            <a:r>
              <a:rPr dirty="0" sz="3200" spc="-85" b="1">
                <a:latin typeface="Arial"/>
                <a:cs typeface="Arial"/>
              </a:rPr>
              <a:t>GPA</a:t>
            </a:r>
            <a:r>
              <a:rPr dirty="0" sz="3200">
                <a:latin typeface="MS PGothic"/>
                <a:cs typeface="MS PGothic"/>
              </a:rPr>
              <a:t>点数</a:t>
            </a:r>
            <a:r>
              <a:rPr dirty="0" sz="3200" spc="-130">
                <a:latin typeface="MS PGothic"/>
                <a:cs typeface="MS PGothic"/>
              </a:rPr>
              <a:t> </a:t>
            </a:r>
            <a:r>
              <a:rPr dirty="0" sz="3200" spc="-5">
                <a:latin typeface="MS PGothic"/>
                <a:cs typeface="MS PGothic"/>
              </a:rPr>
              <a:t>、ジョギング</a:t>
            </a:r>
            <a:endParaRPr sz="3200">
              <a:latin typeface="MS PGothic"/>
              <a:cs typeface="MS P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16025" y="7490556"/>
            <a:ext cx="750252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latin typeface="MS PGothic"/>
                <a:cs typeface="MS PGothic"/>
              </a:rPr>
              <a:t>悪い例：日本語をがんばる、良い成績、運動</a:t>
            </a:r>
            <a:endParaRPr sz="3200">
              <a:latin typeface="MS PGothic"/>
              <a:cs typeface="MS P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8600" y="8603499"/>
            <a:ext cx="11847830" cy="615950"/>
          </a:xfrm>
          <a:prstGeom prst="rect">
            <a:avLst/>
          </a:prstGeom>
          <a:solidFill>
            <a:srgbClr val="C82506"/>
          </a:solidFill>
        </p:spPr>
        <p:txBody>
          <a:bodyPr wrap="square" lIns="0" tIns="71120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560"/>
              </a:spcBef>
            </a:pPr>
            <a:r>
              <a:rPr dirty="0" sz="2800">
                <a:solidFill>
                  <a:srgbClr val="FFFFFF"/>
                </a:solidFill>
                <a:latin typeface="MS PGothic"/>
                <a:cs typeface="MS PGothic"/>
              </a:rPr>
              <a:t>具体的な目標は「何をするか」をハッキリさせます</a:t>
            </a:r>
            <a:endParaRPr sz="2800">
              <a:latin typeface="MS PGothic"/>
              <a:cs typeface="MS P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099440" y="8911739"/>
            <a:ext cx="787400" cy="787400"/>
            <a:chOff x="12099440" y="8911739"/>
            <a:chExt cx="787400" cy="787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99440" y="8911739"/>
              <a:ext cx="787401" cy="78740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137540" y="8924439"/>
              <a:ext cx="711200" cy="711200"/>
            </a:xfrm>
            <a:custGeom>
              <a:avLst/>
              <a:gdLst/>
              <a:ahLst/>
              <a:cxnLst/>
              <a:rect l="l" t="t" r="r" b="b"/>
              <a:pathLst>
                <a:path w="711200" h="711200">
                  <a:moveTo>
                    <a:pt x="355600" y="711200"/>
                  </a:moveTo>
                  <a:lnTo>
                    <a:pt x="307347" y="707954"/>
                  </a:lnTo>
                  <a:lnTo>
                    <a:pt x="261067" y="698498"/>
                  </a:lnTo>
                  <a:lnTo>
                    <a:pt x="217184" y="683255"/>
                  </a:lnTo>
                  <a:lnTo>
                    <a:pt x="176121" y="662650"/>
                  </a:lnTo>
                  <a:lnTo>
                    <a:pt x="138303" y="637106"/>
                  </a:lnTo>
                  <a:lnTo>
                    <a:pt x="104152" y="607047"/>
                  </a:lnTo>
                  <a:lnTo>
                    <a:pt x="74093" y="572896"/>
                  </a:lnTo>
                  <a:lnTo>
                    <a:pt x="48549" y="535078"/>
                  </a:lnTo>
                  <a:lnTo>
                    <a:pt x="27944" y="494015"/>
                  </a:lnTo>
                  <a:lnTo>
                    <a:pt x="12702" y="450132"/>
                  </a:lnTo>
                  <a:lnTo>
                    <a:pt x="3246" y="403853"/>
                  </a:lnTo>
                  <a:lnTo>
                    <a:pt x="0" y="355600"/>
                  </a:lnTo>
                  <a:lnTo>
                    <a:pt x="3246" y="307347"/>
                  </a:lnTo>
                  <a:lnTo>
                    <a:pt x="12702" y="261067"/>
                  </a:lnTo>
                  <a:lnTo>
                    <a:pt x="27944" y="217184"/>
                  </a:lnTo>
                  <a:lnTo>
                    <a:pt x="48549" y="176121"/>
                  </a:lnTo>
                  <a:lnTo>
                    <a:pt x="74093" y="138303"/>
                  </a:lnTo>
                  <a:lnTo>
                    <a:pt x="104152" y="104152"/>
                  </a:lnTo>
                  <a:lnTo>
                    <a:pt x="138303" y="74093"/>
                  </a:lnTo>
                  <a:lnTo>
                    <a:pt x="176121" y="48549"/>
                  </a:lnTo>
                  <a:lnTo>
                    <a:pt x="217184" y="27944"/>
                  </a:lnTo>
                  <a:lnTo>
                    <a:pt x="261067" y="12702"/>
                  </a:lnTo>
                  <a:lnTo>
                    <a:pt x="307347" y="3246"/>
                  </a:lnTo>
                  <a:lnTo>
                    <a:pt x="355600" y="0"/>
                  </a:lnTo>
                  <a:lnTo>
                    <a:pt x="402341" y="3083"/>
                  </a:lnTo>
                  <a:lnTo>
                    <a:pt x="447887" y="12183"/>
                  </a:lnTo>
                  <a:lnTo>
                    <a:pt x="491682" y="27068"/>
                  </a:lnTo>
                  <a:lnTo>
                    <a:pt x="533176" y="47511"/>
                  </a:lnTo>
                  <a:lnTo>
                    <a:pt x="571815" y="73282"/>
                  </a:lnTo>
                  <a:lnTo>
                    <a:pt x="607047" y="104152"/>
                  </a:lnTo>
                  <a:lnTo>
                    <a:pt x="637918" y="139384"/>
                  </a:lnTo>
                  <a:lnTo>
                    <a:pt x="663689" y="178023"/>
                  </a:lnTo>
                  <a:lnTo>
                    <a:pt x="684132" y="219517"/>
                  </a:lnTo>
                  <a:lnTo>
                    <a:pt x="699017" y="263313"/>
                  </a:lnTo>
                  <a:lnTo>
                    <a:pt x="708116" y="308858"/>
                  </a:lnTo>
                  <a:lnTo>
                    <a:pt x="711200" y="355600"/>
                  </a:lnTo>
                  <a:lnTo>
                    <a:pt x="707954" y="403853"/>
                  </a:lnTo>
                  <a:lnTo>
                    <a:pt x="698498" y="450132"/>
                  </a:lnTo>
                  <a:lnTo>
                    <a:pt x="683255" y="494015"/>
                  </a:lnTo>
                  <a:lnTo>
                    <a:pt x="662650" y="535078"/>
                  </a:lnTo>
                  <a:lnTo>
                    <a:pt x="637106" y="572896"/>
                  </a:lnTo>
                  <a:lnTo>
                    <a:pt x="607047" y="607047"/>
                  </a:lnTo>
                  <a:lnTo>
                    <a:pt x="572896" y="637106"/>
                  </a:lnTo>
                  <a:lnTo>
                    <a:pt x="535078" y="662650"/>
                  </a:lnTo>
                  <a:lnTo>
                    <a:pt x="494015" y="683255"/>
                  </a:lnTo>
                  <a:lnTo>
                    <a:pt x="450132" y="698498"/>
                  </a:lnTo>
                  <a:lnTo>
                    <a:pt x="403853" y="707954"/>
                  </a:lnTo>
                  <a:lnTo>
                    <a:pt x="355600" y="711200"/>
                  </a:lnTo>
                  <a:close/>
                </a:path>
              </a:pathLst>
            </a:custGeom>
            <a:solidFill>
              <a:srgbClr val="FF3455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291238" y="0"/>
            <a:ext cx="396875" cy="2222500"/>
            <a:chOff x="291238" y="0"/>
            <a:chExt cx="396875" cy="22225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1238" y="0"/>
              <a:ext cx="396769" cy="222120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29338" y="0"/>
              <a:ext cx="320675" cy="2159000"/>
            </a:xfrm>
            <a:custGeom>
              <a:avLst/>
              <a:gdLst/>
              <a:ahLst/>
              <a:cxnLst/>
              <a:rect l="l" t="t" r="r" b="b"/>
              <a:pathLst>
                <a:path w="320675" h="2159000">
                  <a:moveTo>
                    <a:pt x="320568" y="2159000"/>
                  </a:moveTo>
                  <a:lnTo>
                    <a:pt x="0" y="2159000"/>
                  </a:lnTo>
                  <a:lnTo>
                    <a:pt x="0" y="0"/>
                  </a:lnTo>
                  <a:lnTo>
                    <a:pt x="320568" y="0"/>
                  </a:lnTo>
                  <a:lnTo>
                    <a:pt x="320568" y="2159000"/>
                  </a:lnTo>
                  <a:close/>
                </a:path>
              </a:pathLst>
            </a:custGeom>
            <a:solidFill>
              <a:srgbClr val="DE1F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14000" y="603202"/>
            <a:ext cx="4295140" cy="894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700" spc="-5"/>
              <a:t>目標の立て方</a:t>
            </a:r>
            <a:endParaRPr sz="5700"/>
          </a:p>
        </p:txBody>
      </p:sp>
      <p:sp>
        <p:nvSpPr>
          <p:cNvPr id="9" name="object 9"/>
          <p:cNvSpPr txBox="1"/>
          <p:nvPr/>
        </p:nvSpPr>
        <p:spPr>
          <a:xfrm>
            <a:off x="768100" y="2596694"/>
            <a:ext cx="5275580" cy="1602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latin typeface="MS PGothic"/>
                <a:cs typeface="MS PGothic"/>
              </a:rPr>
              <a:t>目標をたてるときに留意する点</a:t>
            </a:r>
            <a:endParaRPr sz="3200">
              <a:latin typeface="MS PGothic"/>
              <a:cs typeface="MS PGothic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900">
              <a:latin typeface="MS PGothic"/>
              <a:cs typeface="MS PGothic"/>
            </a:endParaRPr>
          </a:p>
          <a:p>
            <a:pPr marL="12700">
              <a:lnSpc>
                <a:spcPct val="100000"/>
              </a:lnSpc>
              <a:tabLst>
                <a:tab pos="3171190" algn="l"/>
              </a:tabLst>
            </a:pPr>
            <a:r>
              <a:rPr dirty="0" sz="4000" spc="-5" b="1">
                <a:latin typeface="Arial"/>
                <a:cs typeface="Arial"/>
              </a:rPr>
              <a:t>S</a:t>
            </a:r>
            <a:r>
              <a:rPr dirty="0" sz="4000" spc="-5">
                <a:latin typeface="MS PGothic"/>
                <a:cs typeface="MS PGothic"/>
              </a:rPr>
              <a:t>・</a:t>
            </a:r>
            <a:r>
              <a:rPr dirty="0" sz="4000" spc="-5" b="1">
                <a:latin typeface="Arial"/>
                <a:cs typeface="Arial"/>
              </a:rPr>
              <a:t>M</a:t>
            </a:r>
            <a:r>
              <a:rPr dirty="0" sz="4000" spc="-5">
                <a:latin typeface="MS PGothic"/>
                <a:cs typeface="MS PGothic"/>
              </a:rPr>
              <a:t>・</a:t>
            </a:r>
            <a:r>
              <a:rPr dirty="0" sz="4000" spc="-5" b="1">
                <a:latin typeface="Arial"/>
                <a:cs typeface="Arial"/>
              </a:rPr>
              <a:t>A</a:t>
            </a:r>
            <a:r>
              <a:rPr dirty="0" sz="4000" spc="-5">
                <a:latin typeface="MS PGothic"/>
                <a:cs typeface="MS PGothic"/>
              </a:rPr>
              <a:t>・</a:t>
            </a:r>
            <a:r>
              <a:rPr dirty="0" sz="4000" spc="-5" b="1">
                <a:latin typeface="Arial"/>
                <a:cs typeface="Arial"/>
              </a:rPr>
              <a:t>R</a:t>
            </a:r>
            <a:r>
              <a:rPr dirty="0" sz="4000" spc="-5">
                <a:latin typeface="MS PGothic"/>
                <a:cs typeface="MS PGothic"/>
              </a:rPr>
              <a:t>・</a:t>
            </a:r>
            <a:r>
              <a:rPr dirty="0" sz="4000" b="1">
                <a:latin typeface="Arial"/>
                <a:cs typeface="Arial"/>
              </a:rPr>
              <a:t>T	</a:t>
            </a:r>
            <a:r>
              <a:rPr dirty="0" sz="4000" spc="-5">
                <a:latin typeface="MS PGothic"/>
                <a:cs typeface="MS PGothic"/>
              </a:rPr>
              <a:t>に考える</a:t>
            </a:r>
            <a:endParaRPr sz="4000">
              <a:latin typeface="MS PGothic"/>
              <a:cs typeface="MS P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71600" y="4498847"/>
            <a:ext cx="8700135" cy="677545"/>
          </a:xfrm>
          <a:prstGeom prst="rect">
            <a:avLst/>
          </a:prstGeom>
          <a:ln w="19049">
            <a:solidFill>
              <a:srgbClr val="C82506"/>
            </a:solidFill>
          </a:ln>
        </p:spPr>
        <p:txBody>
          <a:bodyPr wrap="square" lIns="0" tIns="6921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545"/>
              </a:spcBef>
              <a:tabLst>
                <a:tab pos="3020060" algn="l"/>
              </a:tabLst>
            </a:pPr>
            <a:r>
              <a:rPr dirty="0" sz="3200" spc="-5" b="1">
                <a:latin typeface="Arial"/>
                <a:cs typeface="Arial"/>
              </a:rPr>
              <a:t>M</a:t>
            </a:r>
            <a:r>
              <a:rPr dirty="0" sz="3200" spc="-5">
                <a:latin typeface="MS PGothic"/>
                <a:cs typeface="MS PGothic"/>
              </a:rPr>
              <a:t>：</a:t>
            </a:r>
            <a:r>
              <a:rPr dirty="0" u="heavy" sz="32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</a:t>
            </a:r>
            <a:r>
              <a:rPr dirty="0" sz="3200" spc="-5">
                <a:latin typeface="Arial MT"/>
                <a:cs typeface="Arial MT"/>
              </a:rPr>
              <a:t>easurable	</a:t>
            </a:r>
            <a:r>
              <a:rPr dirty="0" sz="3200">
                <a:latin typeface="MS PGothic"/>
                <a:cs typeface="MS PGothic"/>
              </a:rPr>
              <a:t>数値で測定可能な目標</a:t>
            </a:r>
            <a:endParaRPr sz="3200">
              <a:latin typeface="MS PGothic"/>
              <a:cs typeface="MS P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30225" y="5760119"/>
            <a:ext cx="959866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latin typeface="MS PGothic"/>
                <a:cs typeface="MS PGothic"/>
              </a:rPr>
              <a:t>良い例</a:t>
            </a:r>
            <a:r>
              <a:rPr dirty="0" sz="3200" spc="-5">
                <a:latin typeface="MS PGothic"/>
                <a:cs typeface="MS PGothic"/>
              </a:rPr>
              <a:t>：</a:t>
            </a:r>
            <a:r>
              <a:rPr dirty="0" sz="3200">
                <a:latin typeface="Arial MT"/>
                <a:cs typeface="Arial MT"/>
              </a:rPr>
              <a:t>JLPT</a:t>
            </a:r>
            <a:r>
              <a:rPr dirty="0" sz="3200" spc="-60">
                <a:latin typeface="Arial MT"/>
                <a:cs typeface="Arial MT"/>
              </a:rPr>
              <a:t> </a:t>
            </a:r>
            <a:r>
              <a:rPr dirty="0" sz="3200" spc="-5" b="1">
                <a:latin typeface="Arial"/>
                <a:cs typeface="Arial"/>
              </a:rPr>
              <a:t>N2</a:t>
            </a:r>
            <a:r>
              <a:rPr dirty="0" sz="3200" spc="-5">
                <a:latin typeface="MS PGothic"/>
                <a:cs typeface="MS PGothic"/>
              </a:rPr>
              <a:t>、</a:t>
            </a:r>
            <a:r>
              <a:rPr dirty="0" sz="3200" spc="-5">
                <a:latin typeface="Arial MT"/>
                <a:cs typeface="Arial MT"/>
              </a:rPr>
              <a:t>G</a:t>
            </a:r>
            <a:r>
              <a:rPr dirty="0" sz="3200" spc="-240">
                <a:latin typeface="Arial MT"/>
                <a:cs typeface="Arial MT"/>
              </a:rPr>
              <a:t>P</a:t>
            </a:r>
            <a:r>
              <a:rPr dirty="0" sz="3200">
                <a:latin typeface="Arial MT"/>
                <a:cs typeface="Arial MT"/>
              </a:rPr>
              <a:t>A</a:t>
            </a:r>
            <a:r>
              <a:rPr dirty="0" sz="3200" spc="-175">
                <a:latin typeface="Arial MT"/>
                <a:cs typeface="Arial MT"/>
              </a:rPr>
              <a:t> </a:t>
            </a:r>
            <a:r>
              <a:rPr dirty="0" sz="3200" spc="-5" b="1">
                <a:latin typeface="Arial"/>
                <a:cs typeface="Arial"/>
              </a:rPr>
              <a:t>3.0</a:t>
            </a:r>
            <a:r>
              <a:rPr dirty="0" sz="3200">
                <a:latin typeface="MS PGothic"/>
                <a:cs typeface="MS PGothic"/>
              </a:rPr>
              <a:t>以上</a:t>
            </a:r>
            <a:r>
              <a:rPr dirty="0" sz="3200" spc="-5">
                <a:latin typeface="MS PGothic"/>
                <a:cs typeface="MS PGothic"/>
              </a:rPr>
              <a:t>、</a:t>
            </a:r>
            <a:r>
              <a:rPr dirty="0" sz="3200">
                <a:latin typeface="MS PGothic"/>
                <a:cs typeface="MS PGothic"/>
              </a:rPr>
              <a:t>毎</a:t>
            </a:r>
            <a:r>
              <a:rPr dirty="0" sz="3200" spc="-5">
                <a:latin typeface="MS PGothic"/>
                <a:cs typeface="MS PGothic"/>
              </a:rPr>
              <a:t>朝ジョギング</a:t>
            </a:r>
            <a:r>
              <a:rPr dirty="0" sz="3200">
                <a:latin typeface="MS PGothic"/>
                <a:cs typeface="MS PGothic"/>
              </a:rPr>
              <a:t>を</a:t>
            </a:r>
            <a:r>
              <a:rPr dirty="0" sz="3200" spc="-5" b="1">
                <a:latin typeface="Arial"/>
                <a:cs typeface="Arial"/>
              </a:rPr>
              <a:t>30</a:t>
            </a:r>
            <a:r>
              <a:rPr dirty="0" sz="3200">
                <a:latin typeface="MS PGothic"/>
                <a:cs typeface="MS PGothic"/>
              </a:rPr>
              <a:t>分</a:t>
            </a:r>
            <a:endParaRPr sz="3200">
              <a:latin typeface="MS PGothic"/>
              <a:cs typeface="MS P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16025" y="7490556"/>
            <a:ext cx="744728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latin typeface="MS PGothic"/>
                <a:cs typeface="MS PGothic"/>
              </a:rPr>
              <a:t>悪い例：日本語をがんばる、良い成績、走る</a:t>
            </a:r>
            <a:endParaRPr sz="3200">
              <a:latin typeface="MS PGothic"/>
              <a:cs typeface="MS P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78600" y="8603499"/>
            <a:ext cx="11847830" cy="615950"/>
          </a:xfrm>
          <a:custGeom>
            <a:avLst/>
            <a:gdLst/>
            <a:ahLst/>
            <a:cxnLst/>
            <a:rect l="l" t="t" r="r" b="b"/>
            <a:pathLst>
              <a:path w="11847830" h="615950">
                <a:moveTo>
                  <a:pt x="11847599" y="615599"/>
                </a:moveTo>
                <a:lnTo>
                  <a:pt x="0" y="615599"/>
                </a:lnTo>
                <a:lnTo>
                  <a:pt x="0" y="0"/>
                </a:lnTo>
                <a:lnTo>
                  <a:pt x="11847599" y="0"/>
                </a:lnTo>
                <a:lnTo>
                  <a:pt x="11847599" y="615599"/>
                </a:lnTo>
                <a:close/>
              </a:path>
            </a:pathLst>
          </a:custGeom>
          <a:solidFill>
            <a:srgbClr val="C8250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51625" y="8712307"/>
            <a:ext cx="6633209" cy="381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00"/>
              </a:lnSpc>
            </a:pPr>
            <a:r>
              <a:rPr dirty="0" sz="2800">
                <a:solidFill>
                  <a:srgbClr val="FFFFFF"/>
                </a:solidFill>
                <a:latin typeface="MS PGothic"/>
                <a:cs typeface="MS PGothic"/>
              </a:rPr>
              <a:t>数値化できると達成までの過程も計算できる</a:t>
            </a:r>
            <a:endParaRPr sz="2800">
              <a:latin typeface="MS PGothic"/>
              <a:cs typeface="MS PGothic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26</a:t>
            </a:fld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099440" y="8911739"/>
            <a:ext cx="787400" cy="787400"/>
            <a:chOff x="12099440" y="8911739"/>
            <a:chExt cx="787400" cy="787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99440" y="8911739"/>
              <a:ext cx="787401" cy="78740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137540" y="8924439"/>
              <a:ext cx="711200" cy="711200"/>
            </a:xfrm>
            <a:custGeom>
              <a:avLst/>
              <a:gdLst/>
              <a:ahLst/>
              <a:cxnLst/>
              <a:rect l="l" t="t" r="r" b="b"/>
              <a:pathLst>
                <a:path w="711200" h="711200">
                  <a:moveTo>
                    <a:pt x="355600" y="711200"/>
                  </a:moveTo>
                  <a:lnTo>
                    <a:pt x="307347" y="707954"/>
                  </a:lnTo>
                  <a:lnTo>
                    <a:pt x="261067" y="698498"/>
                  </a:lnTo>
                  <a:lnTo>
                    <a:pt x="217184" y="683255"/>
                  </a:lnTo>
                  <a:lnTo>
                    <a:pt x="176121" y="662650"/>
                  </a:lnTo>
                  <a:lnTo>
                    <a:pt x="138303" y="637106"/>
                  </a:lnTo>
                  <a:lnTo>
                    <a:pt x="104152" y="607047"/>
                  </a:lnTo>
                  <a:lnTo>
                    <a:pt x="74093" y="572896"/>
                  </a:lnTo>
                  <a:lnTo>
                    <a:pt x="48549" y="535078"/>
                  </a:lnTo>
                  <a:lnTo>
                    <a:pt x="27944" y="494015"/>
                  </a:lnTo>
                  <a:lnTo>
                    <a:pt x="12702" y="450132"/>
                  </a:lnTo>
                  <a:lnTo>
                    <a:pt x="3246" y="403853"/>
                  </a:lnTo>
                  <a:lnTo>
                    <a:pt x="0" y="355600"/>
                  </a:lnTo>
                  <a:lnTo>
                    <a:pt x="3246" y="307347"/>
                  </a:lnTo>
                  <a:lnTo>
                    <a:pt x="12702" y="261067"/>
                  </a:lnTo>
                  <a:lnTo>
                    <a:pt x="27944" y="217184"/>
                  </a:lnTo>
                  <a:lnTo>
                    <a:pt x="48549" y="176121"/>
                  </a:lnTo>
                  <a:lnTo>
                    <a:pt x="74093" y="138303"/>
                  </a:lnTo>
                  <a:lnTo>
                    <a:pt x="104152" y="104152"/>
                  </a:lnTo>
                  <a:lnTo>
                    <a:pt x="138303" y="74093"/>
                  </a:lnTo>
                  <a:lnTo>
                    <a:pt x="176121" y="48549"/>
                  </a:lnTo>
                  <a:lnTo>
                    <a:pt x="217184" y="27944"/>
                  </a:lnTo>
                  <a:lnTo>
                    <a:pt x="261067" y="12702"/>
                  </a:lnTo>
                  <a:lnTo>
                    <a:pt x="307347" y="3246"/>
                  </a:lnTo>
                  <a:lnTo>
                    <a:pt x="355600" y="0"/>
                  </a:lnTo>
                  <a:lnTo>
                    <a:pt x="402341" y="3083"/>
                  </a:lnTo>
                  <a:lnTo>
                    <a:pt x="447887" y="12183"/>
                  </a:lnTo>
                  <a:lnTo>
                    <a:pt x="491682" y="27068"/>
                  </a:lnTo>
                  <a:lnTo>
                    <a:pt x="533176" y="47511"/>
                  </a:lnTo>
                  <a:lnTo>
                    <a:pt x="571815" y="73282"/>
                  </a:lnTo>
                  <a:lnTo>
                    <a:pt x="607047" y="104152"/>
                  </a:lnTo>
                  <a:lnTo>
                    <a:pt x="637918" y="139384"/>
                  </a:lnTo>
                  <a:lnTo>
                    <a:pt x="663689" y="178023"/>
                  </a:lnTo>
                  <a:lnTo>
                    <a:pt x="684132" y="219517"/>
                  </a:lnTo>
                  <a:lnTo>
                    <a:pt x="699017" y="263313"/>
                  </a:lnTo>
                  <a:lnTo>
                    <a:pt x="708116" y="308858"/>
                  </a:lnTo>
                  <a:lnTo>
                    <a:pt x="711200" y="355600"/>
                  </a:lnTo>
                  <a:lnTo>
                    <a:pt x="707954" y="403853"/>
                  </a:lnTo>
                  <a:lnTo>
                    <a:pt x="698498" y="450132"/>
                  </a:lnTo>
                  <a:lnTo>
                    <a:pt x="683255" y="494015"/>
                  </a:lnTo>
                  <a:lnTo>
                    <a:pt x="662650" y="535078"/>
                  </a:lnTo>
                  <a:lnTo>
                    <a:pt x="637106" y="572896"/>
                  </a:lnTo>
                  <a:lnTo>
                    <a:pt x="607047" y="607047"/>
                  </a:lnTo>
                  <a:lnTo>
                    <a:pt x="572896" y="637106"/>
                  </a:lnTo>
                  <a:lnTo>
                    <a:pt x="535078" y="662650"/>
                  </a:lnTo>
                  <a:lnTo>
                    <a:pt x="494015" y="683255"/>
                  </a:lnTo>
                  <a:lnTo>
                    <a:pt x="450132" y="698498"/>
                  </a:lnTo>
                  <a:lnTo>
                    <a:pt x="403853" y="707954"/>
                  </a:lnTo>
                  <a:lnTo>
                    <a:pt x="355600" y="711200"/>
                  </a:lnTo>
                  <a:close/>
                </a:path>
              </a:pathLst>
            </a:custGeom>
            <a:solidFill>
              <a:srgbClr val="FF3455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291238" y="0"/>
            <a:ext cx="396875" cy="2222500"/>
            <a:chOff x="291238" y="0"/>
            <a:chExt cx="396875" cy="22225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1238" y="0"/>
              <a:ext cx="396769" cy="222120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29338" y="0"/>
              <a:ext cx="320675" cy="2159000"/>
            </a:xfrm>
            <a:custGeom>
              <a:avLst/>
              <a:gdLst/>
              <a:ahLst/>
              <a:cxnLst/>
              <a:rect l="l" t="t" r="r" b="b"/>
              <a:pathLst>
                <a:path w="320675" h="2159000">
                  <a:moveTo>
                    <a:pt x="320568" y="2159000"/>
                  </a:moveTo>
                  <a:lnTo>
                    <a:pt x="0" y="2159000"/>
                  </a:lnTo>
                  <a:lnTo>
                    <a:pt x="0" y="0"/>
                  </a:lnTo>
                  <a:lnTo>
                    <a:pt x="320568" y="0"/>
                  </a:lnTo>
                  <a:lnTo>
                    <a:pt x="320568" y="2159000"/>
                  </a:lnTo>
                  <a:close/>
                </a:path>
              </a:pathLst>
            </a:custGeom>
            <a:solidFill>
              <a:srgbClr val="DE1F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14000" y="603202"/>
            <a:ext cx="4295140" cy="894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700" spc="-5"/>
              <a:t>目標の立て方</a:t>
            </a:r>
            <a:endParaRPr sz="5700"/>
          </a:p>
        </p:txBody>
      </p:sp>
      <p:sp>
        <p:nvSpPr>
          <p:cNvPr id="9" name="object 9"/>
          <p:cNvSpPr txBox="1"/>
          <p:nvPr/>
        </p:nvSpPr>
        <p:spPr>
          <a:xfrm>
            <a:off x="768100" y="2596694"/>
            <a:ext cx="5275580" cy="1602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latin typeface="MS PGothic"/>
                <a:cs typeface="MS PGothic"/>
              </a:rPr>
              <a:t>目標をたてるときに留意する点</a:t>
            </a:r>
            <a:endParaRPr sz="3200">
              <a:latin typeface="MS PGothic"/>
              <a:cs typeface="MS PGothic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900">
              <a:latin typeface="MS PGothic"/>
              <a:cs typeface="MS PGothic"/>
            </a:endParaRPr>
          </a:p>
          <a:p>
            <a:pPr marL="12700">
              <a:lnSpc>
                <a:spcPct val="100000"/>
              </a:lnSpc>
              <a:tabLst>
                <a:tab pos="3171190" algn="l"/>
              </a:tabLst>
            </a:pPr>
            <a:r>
              <a:rPr dirty="0" sz="4000" spc="-5" b="1">
                <a:latin typeface="Arial"/>
                <a:cs typeface="Arial"/>
              </a:rPr>
              <a:t>S</a:t>
            </a:r>
            <a:r>
              <a:rPr dirty="0" sz="4000" spc="-5">
                <a:latin typeface="MS PGothic"/>
                <a:cs typeface="MS PGothic"/>
              </a:rPr>
              <a:t>・</a:t>
            </a:r>
            <a:r>
              <a:rPr dirty="0" sz="4000" spc="-5" b="1">
                <a:latin typeface="Arial"/>
                <a:cs typeface="Arial"/>
              </a:rPr>
              <a:t>M</a:t>
            </a:r>
            <a:r>
              <a:rPr dirty="0" sz="4000" spc="-5">
                <a:latin typeface="MS PGothic"/>
                <a:cs typeface="MS PGothic"/>
              </a:rPr>
              <a:t>・</a:t>
            </a:r>
            <a:r>
              <a:rPr dirty="0" sz="4000" spc="-5" b="1">
                <a:latin typeface="Arial"/>
                <a:cs typeface="Arial"/>
              </a:rPr>
              <a:t>A</a:t>
            </a:r>
            <a:r>
              <a:rPr dirty="0" sz="4000" spc="-5">
                <a:latin typeface="MS PGothic"/>
                <a:cs typeface="MS PGothic"/>
              </a:rPr>
              <a:t>・</a:t>
            </a:r>
            <a:r>
              <a:rPr dirty="0" sz="4000" spc="-5" b="1">
                <a:latin typeface="Arial"/>
                <a:cs typeface="Arial"/>
              </a:rPr>
              <a:t>R</a:t>
            </a:r>
            <a:r>
              <a:rPr dirty="0" sz="4000" spc="-5">
                <a:latin typeface="MS PGothic"/>
                <a:cs typeface="MS PGothic"/>
              </a:rPr>
              <a:t>・</a:t>
            </a:r>
            <a:r>
              <a:rPr dirty="0" sz="4000" b="1">
                <a:latin typeface="Arial"/>
                <a:cs typeface="Arial"/>
              </a:rPr>
              <a:t>T	</a:t>
            </a:r>
            <a:r>
              <a:rPr dirty="0" sz="4000" spc="-5">
                <a:latin typeface="MS PGothic"/>
                <a:cs typeface="MS PGothic"/>
              </a:rPr>
              <a:t>に考える</a:t>
            </a:r>
            <a:endParaRPr sz="4000">
              <a:latin typeface="MS PGothic"/>
              <a:cs typeface="MS P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6025" y="5760119"/>
            <a:ext cx="7630159" cy="27317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06170" marR="35560" indent="-10795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latin typeface="MS PGothic"/>
                <a:cs typeface="MS PGothic"/>
              </a:rPr>
              <a:t>良い例：次の試験</a:t>
            </a:r>
            <a:r>
              <a:rPr dirty="0" sz="3200" spc="-10">
                <a:latin typeface="MS PGothic"/>
                <a:cs typeface="MS PGothic"/>
              </a:rPr>
              <a:t>で</a:t>
            </a:r>
            <a:r>
              <a:rPr dirty="0" sz="3200" spc="-5" b="1">
                <a:latin typeface="Arial"/>
                <a:cs typeface="Arial"/>
              </a:rPr>
              <a:t>N2</a:t>
            </a:r>
            <a:r>
              <a:rPr dirty="0" sz="3200" spc="-5">
                <a:latin typeface="MS PGothic"/>
                <a:cs typeface="MS PGothic"/>
              </a:rPr>
              <a:t>、今年</a:t>
            </a:r>
            <a:r>
              <a:rPr dirty="0" sz="3200" spc="-5">
                <a:latin typeface="Arial MT"/>
                <a:cs typeface="Arial MT"/>
              </a:rPr>
              <a:t>G</a:t>
            </a:r>
            <a:r>
              <a:rPr dirty="0" sz="3200" spc="-240">
                <a:latin typeface="Arial MT"/>
                <a:cs typeface="Arial MT"/>
              </a:rPr>
              <a:t>P</a:t>
            </a:r>
            <a:r>
              <a:rPr dirty="0" sz="3200">
                <a:latin typeface="Arial MT"/>
                <a:cs typeface="Arial MT"/>
              </a:rPr>
              <a:t>A</a:t>
            </a:r>
            <a:r>
              <a:rPr dirty="0" sz="3200" spc="-175">
                <a:latin typeface="Arial MT"/>
                <a:cs typeface="Arial MT"/>
              </a:rPr>
              <a:t> </a:t>
            </a:r>
            <a:r>
              <a:rPr dirty="0" sz="3200" spc="-5" b="1">
                <a:latin typeface="Arial"/>
                <a:cs typeface="Arial"/>
              </a:rPr>
              <a:t>3.0</a:t>
            </a:r>
            <a:r>
              <a:rPr dirty="0" sz="3200">
                <a:latin typeface="MS PGothic"/>
                <a:cs typeface="MS PGothic"/>
              </a:rPr>
              <a:t>以上、 </a:t>
            </a:r>
            <a:r>
              <a:rPr dirty="0" sz="3200">
                <a:latin typeface="MS PGothic"/>
                <a:cs typeface="MS PGothic"/>
              </a:rPr>
              <a:t>毎</a:t>
            </a:r>
            <a:r>
              <a:rPr dirty="0" sz="3200" spc="-5">
                <a:latin typeface="MS PGothic"/>
                <a:cs typeface="MS PGothic"/>
              </a:rPr>
              <a:t>朝ジョギング</a:t>
            </a:r>
            <a:r>
              <a:rPr dirty="0" sz="3200">
                <a:latin typeface="MS PGothic"/>
                <a:cs typeface="MS PGothic"/>
              </a:rPr>
              <a:t>を</a:t>
            </a:r>
            <a:r>
              <a:rPr dirty="0" sz="3200" spc="-5" b="1">
                <a:latin typeface="Arial"/>
                <a:cs typeface="Arial"/>
              </a:rPr>
              <a:t>30</a:t>
            </a:r>
            <a:r>
              <a:rPr dirty="0" sz="3200">
                <a:latin typeface="MS PGothic"/>
                <a:cs typeface="MS PGothic"/>
              </a:rPr>
              <a:t>分</a:t>
            </a:r>
            <a:endParaRPr sz="3200">
              <a:latin typeface="MS PGothic"/>
              <a:cs typeface="MS PGothic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600">
              <a:latin typeface="MS PGothic"/>
              <a:cs typeface="MS PGothic"/>
            </a:endParaRPr>
          </a:p>
          <a:p>
            <a:pPr marL="1091565" marR="5080" indent="-1079500">
              <a:lnSpc>
                <a:spcPct val="100000"/>
              </a:lnSpc>
            </a:pPr>
            <a:r>
              <a:rPr dirty="0" sz="3200">
                <a:latin typeface="MS PGothic"/>
                <a:cs typeface="MS PGothic"/>
              </a:rPr>
              <a:t>悪い例</a:t>
            </a:r>
            <a:r>
              <a:rPr dirty="0" sz="3200" spc="-5">
                <a:latin typeface="MS PGothic"/>
                <a:cs typeface="MS PGothic"/>
              </a:rPr>
              <a:t>：</a:t>
            </a:r>
            <a:r>
              <a:rPr dirty="0" sz="3200" spc="-5">
                <a:latin typeface="Arial MT"/>
                <a:cs typeface="Arial MT"/>
              </a:rPr>
              <a:t>1</a:t>
            </a:r>
            <a:r>
              <a:rPr dirty="0" sz="3200">
                <a:latin typeface="MS PGothic"/>
                <a:cs typeface="MS PGothic"/>
              </a:rPr>
              <a:t>か月</a:t>
            </a:r>
            <a:r>
              <a:rPr dirty="0" sz="3200" spc="-5">
                <a:latin typeface="MS PGothic"/>
                <a:cs typeface="MS PGothic"/>
              </a:rPr>
              <a:t>で</a:t>
            </a:r>
            <a:r>
              <a:rPr dirty="0" sz="3200" spc="-5">
                <a:latin typeface="Arial MT"/>
                <a:cs typeface="Arial MT"/>
              </a:rPr>
              <a:t>N2</a:t>
            </a:r>
            <a:r>
              <a:rPr dirty="0" sz="3200">
                <a:latin typeface="MS PGothic"/>
                <a:cs typeface="MS PGothic"/>
              </a:rPr>
              <a:t>合格、今年</a:t>
            </a:r>
            <a:r>
              <a:rPr dirty="0" sz="3200" spc="-5">
                <a:latin typeface="MS PGothic"/>
                <a:cs typeface="MS PGothic"/>
              </a:rPr>
              <a:t>の</a:t>
            </a:r>
            <a:r>
              <a:rPr dirty="0" sz="3200" spc="-5">
                <a:latin typeface="Arial MT"/>
                <a:cs typeface="Arial MT"/>
              </a:rPr>
              <a:t>GG</a:t>
            </a:r>
            <a:r>
              <a:rPr dirty="0" sz="3200" spc="-240">
                <a:latin typeface="Arial MT"/>
                <a:cs typeface="Arial MT"/>
              </a:rPr>
              <a:t>P</a:t>
            </a:r>
            <a:r>
              <a:rPr dirty="0" sz="3200" spc="-5">
                <a:latin typeface="Arial MT"/>
                <a:cs typeface="Arial MT"/>
              </a:rPr>
              <a:t>A4.</a:t>
            </a:r>
            <a:r>
              <a:rPr dirty="0" sz="3200" spc="10">
                <a:latin typeface="Arial MT"/>
                <a:cs typeface="Arial MT"/>
              </a:rPr>
              <a:t>0</a:t>
            </a:r>
            <a:r>
              <a:rPr dirty="0" sz="3200">
                <a:latin typeface="MS PGothic"/>
                <a:cs typeface="MS PGothic"/>
              </a:rPr>
              <a:t>、 </a:t>
            </a:r>
            <a:r>
              <a:rPr dirty="0" sz="3200">
                <a:latin typeface="MS PGothic"/>
                <a:cs typeface="MS PGothic"/>
              </a:rPr>
              <a:t>毎日、朝昼夜ジョギング</a:t>
            </a:r>
            <a:r>
              <a:rPr dirty="0" sz="3200" spc="-10">
                <a:latin typeface="MS PGothic"/>
                <a:cs typeface="MS PGothic"/>
              </a:rPr>
              <a:t>を</a:t>
            </a:r>
            <a:r>
              <a:rPr dirty="0" sz="3200" spc="-5">
                <a:latin typeface="Arial MT"/>
                <a:cs typeface="Arial MT"/>
              </a:rPr>
              <a:t>1</a:t>
            </a:r>
            <a:r>
              <a:rPr dirty="0" sz="3200">
                <a:latin typeface="MS PGothic"/>
                <a:cs typeface="MS PGothic"/>
              </a:rPr>
              <a:t>時間</a:t>
            </a:r>
            <a:endParaRPr sz="3200">
              <a:latin typeface="MS PGothic"/>
              <a:cs typeface="MS P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71600" y="4498847"/>
            <a:ext cx="8700135" cy="677545"/>
          </a:xfrm>
          <a:prstGeom prst="rect">
            <a:avLst/>
          </a:prstGeom>
          <a:ln w="9524">
            <a:solidFill>
              <a:srgbClr val="C82506"/>
            </a:solidFill>
          </a:ln>
        </p:spPr>
        <p:txBody>
          <a:bodyPr wrap="square" lIns="0" tIns="6921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545"/>
              </a:spcBef>
              <a:tabLst>
                <a:tab pos="3514090" algn="l"/>
              </a:tabLst>
            </a:pPr>
            <a:r>
              <a:rPr dirty="0" sz="3200" spc="-5" b="1">
                <a:latin typeface="Arial"/>
                <a:cs typeface="Arial"/>
              </a:rPr>
              <a:t>A</a:t>
            </a:r>
            <a:r>
              <a:rPr dirty="0" sz="3200" spc="-5">
                <a:latin typeface="MS PGothic"/>
                <a:cs typeface="MS PGothic"/>
              </a:rPr>
              <a:t>：</a:t>
            </a:r>
            <a:r>
              <a:rPr dirty="0" u="heavy" sz="32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</a:t>
            </a:r>
            <a:r>
              <a:rPr dirty="0" sz="3200" spc="-5">
                <a:latin typeface="Arial MT"/>
                <a:cs typeface="Arial MT"/>
              </a:rPr>
              <a:t>chievable	</a:t>
            </a:r>
            <a:r>
              <a:rPr dirty="0" sz="3200">
                <a:latin typeface="MS PGothic"/>
                <a:cs typeface="MS PGothic"/>
              </a:rPr>
              <a:t>達成できる目標</a:t>
            </a:r>
            <a:endParaRPr sz="3200">
              <a:latin typeface="MS PGothic"/>
              <a:cs typeface="MS P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78600" y="8603499"/>
            <a:ext cx="11847830" cy="615950"/>
          </a:xfrm>
          <a:custGeom>
            <a:avLst/>
            <a:gdLst/>
            <a:ahLst/>
            <a:cxnLst/>
            <a:rect l="l" t="t" r="r" b="b"/>
            <a:pathLst>
              <a:path w="11847830" h="615950">
                <a:moveTo>
                  <a:pt x="11847599" y="615599"/>
                </a:moveTo>
                <a:lnTo>
                  <a:pt x="0" y="615599"/>
                </a:lnTo>
                <a:lnTo>
                  <a:pt x="0" y="0"/>
                </a:lnTo>
                <a:lnTo>
                  <a:pt x="11847599" y="0"/>
                </a:lnTo>
                <a:lnTo>
                  <a:pt x="11847599" y="615599"/>
                </a:lnTo>
                <a:close/>
              </a:path>
            </a:pathLst>
          </a:custGeom>
          <a:solidFill>
            <a:srgbClr val="C8250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51625" y="8712307"/>
            <a:ext cx="7385050" cy="381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00"/>
              </a:lnSpc>
            </a:pPr>
            <a:r>
              <a:rPr dirty="0" sz="2800">
                <a:solidFill>
                  <a:srgbClr val="FFFFFF"/>
                </a:solidFill>
                <a:latin typeface="MS PGothic"/>
                <a:cs typeface="MS PGothic"/>
              </a:rPr>
              <a:t>気持ちはわかりますが、実現可能な範囲で考える</a:t>
            </a:r>
            <a:endParaRPr sz="2800">
              <a:latin typeface="MS PGothic"/>
              <a:cs typeface="MS PGothic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27</a:t>
            </a:fld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099440" y="8911739"/>
            <a:ext cx="787400" cy="787400"/>
            <a:chOff x="12099440" y="8911739"/>
            <a:chExt cx="787400" cy="787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99440" y="8911739"/>
              <a:ext cx="787401" cy="78740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137540" y="8924439"/>
              <a:ext cx="711200" cy="711200"/>
            </a:xfrm>
            <a:custGeom>
              <a:avLst/>
              <a:gdLst/>
              <a:ahLst/>
              <a:cxnLst/>
              <a:rect l="l" t="t" r="r" b="b"/>
              <a:pathLst>
                <a:path w="711200" h="711200">
                  <a:moveTo>
                    <a:pt x="355600" y="711200"/>
                  </a:moveTo>
                  <a:lnTo>
                    <a:pt x="307347" y="707954"/>
                  </a:lnTo>
                  <a:lnTo>
                    <a:pt x="261067" y="698498"/>
                  </a:lnTo>
                  <a:lnTo>
                    <a:pt x="217184" y="683255"/>
                  </a:lnTo>
                  <a:lnTo>
                    <a:pt x="176121" y="662650"/>
                  </a:lnTo>
                  <a:lnTo>
                    <a:pt x="138303" y="637106"/>
                  </a:lnTo>
                  <a:lnTo>
                    <a:pt x="104152" y="607047"/>
                  </a:lnTo>
                  <a:lnTo>
                    <a:pt x="74093" y="572896"/>
                  </a:lnTo>
                  <a:lnTo>
                    <a:pt x="48549" y="535078"/>
                  </a:lnTo>
                  <a:lnTo>
                    <a:pt x="27944" y="494015"/>
                  </a:lnTo>
                  <a:lnTo>
                    <a:pt x="12702" y="450132"/>
                  </a:lnTo>
                  <a:lnTo>
                    <a:pt x="3246" y="403853"/>
                  </a:lnTo>
                  <a:lnTo>
                    <a:pt x="0" y="355600"/>
                  </a:lnTo>
                  <a:lnTo>
                    <a:pt x="3246" y="307347"/>
                  </a:lnTo>
                  <a:lnTo>
                    <a:pt x="12702" y="261067"/>
                  </a:lnTo>
                  <a:lnTo>
                    <a:pt x="27944" y="217184"/>
                  </a:lnTo>
                  <a:lnTo>
                    <a:pt x="48549" y="176121"/>
                  </a:lnTo>
                  <a:lnTo>
                    <a:pt x="74093" y="138303"/>
                  </a:lnTo>
                  <a:lnTo>
                    <a:pt x="104152" y="104152"/>
                  </a:lnTo>
                  <a:lnTo>
                    <a:pt x="138303" y="74093"/>
                  </a:lnTo>
                  <a:lnTo>
                    <a:pt x="176121" y="48549"/>
                  </a:lnTo>
                  <a:lnTo>
                    <a:pt x="217184" y="27944"/>
                  </a:lnTo>
                  <a:lnTo>
                    <a:pt x="261067" y="12702"/>
                  </a:lnTo>
                  <a:lnTo>
                    <a:pt x="307347" y="3246"/>
                  </a:lnTo>
                  <a:lnTo>
                    <a:pt x="355600" y="0"/>
                  </a:lnTo>
                  <a:lnTo>
                    <a:pt x="402341" y="3083"/>
                  </a:lnTo>
                  <a:lnTo>
                    <a:pt x="447887" y="12183"/>
                  </a:lnTo>
                  <a:lnTo>
                    <a:pt x="491682" y="27068"/>
                  </a:lnTo>
                  <a:lnTo>
                    <a:pt x="533176" y="47511"/>
                  </a:lnTo>
                  <a:lnTo>
                    <a:pt x="571815" y="73282"/>
                  </a:lnTo>
                  <a:lnTo>
                    <a:pt x="607047" y="104152"/>
                  </a:lnTo>
                  <a:lnTo>
                    <a:pt x="637918" y="139384"/>
                  </a:lnTo>
                  <a:lnTo>
                    <a:pt x="663689" y="178023"/>
                  </a:lnTo>
                  <a:lnTo>
                    <a:pt x="684132" y="219517"/>
                  </a:lnTo>
                  <a:lnTo>
                    <a:pt x="699017" y="263313"/>
                  </a:lnTo>
                  <a:lnTo>
                    <a:pt x="708116" y="308858"/>
                  </a:lnTo>
                  <a:lnTo>
                    <a:pt x="711200" y="355600"/>
                  </a:lnTo>
                  <a:lnTo>
                    <a:pt x="707954" y="403853"/>
                  </a:lnTo>
                  <a:lnTo>
                    <a:pt x="698498" y="450132"/>
                  </a:lnTo>
                  <a:lnTo>
                    <a:pt x="683255" y="494015"/>
                  </a:lnTo>
                  <a:lnTo>
                    <a:pt x="662650" y="535078"/>
                  </a:lnTo>
                  <a:lnTo>
                    <a:pt x="637106" y="572896"/>
                  </a:lnTo>
                  <a:lnTo>
                    <a:pt x="607047" y="607047"/>
                  </a:lnTo>
                  <a:lnTo>
                    <a:pt x="572896" y="637106"/>
                  </a:lnTo>
                  <a:lnTo>
                    <a:pt x="535078" y="662650"/>
                  </a:lnTo>
                  <a:lnTo>
                    <a:pt x="494015" y="683255"/>
                  </a:lnTo>
                  <a:lnTo>
                    <a:pt x="450132" y="698498"/>
                  </a:lnTo>
                  <a:lnTo>
                    <a:pt x="403853" y="707954"/>
                  </a:lnTo>
                  <a:lnTo>
                    <a:pt x="355600" y="711200"/>
                  </a:lnTo>
                  <a:close/>
                </a:path>
              </a:pathLst>
            </a:custGeom>
            <a:solidFill>
              <a:srgbClr val="FF3455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291238" y="0"/>
            <a:ext cx="396875" cy="2222500"/>
            <a:chOff x="291238" y="0"/>
            <a:chExt cx="396875" cy="22225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1238" y="0"/>
              <a:ext cx="396769" cy="222120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29338" y="0"/>
              <a:ext cx="320675" cy="2159000"/>
            </a:xfrm>
            <a:custGeom>
              <a:avLst/>
              <a:gdLst/>
              <a:ahLst/>
              <a:cxnLst/>
              <a:rect l="l" t="t" r="r" b="b"/>
              <a:pathLst>
                <a:path w="320675" h="2159000">
                  <a:moveTo>
                    <a:pt x="320568" y="2159000"/>
                  </a:moveTo>
                  <a:lnTo>
                    <a:pt x="0" y="2159000"/>
                  </a:lnTo>
                  <a:lnTo>
                    <a:pt x="0" y="0"/>
                  </a:lnTo>
                  <a:lnTo>
                    <a:pt x="320568" y="0"/>
                  </a:lnTo>
                  <a:lnTo>
                    <a:pt x="320568" y="2159000"/>
                  </a:lnTo>
                  <a:close/>
                </a:path>
              </a:pathLst>
            </a:custGeom>
            <a:solidFill>
              <a:srgbClr val="DE1F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14000" y="603202"/>
            <a:ext cx="4295140" cy="894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700" spc="-5"/>
              <a:t>目標の立て方</a:t>
            </a:r>
            <a:endParaRPr sz="5700"/>
          </a:p>
        </p:txBody>
      </p:sp>
      <p:sp>
        <p:nvSpPr>
          <p:cNvPr id="9" name="object 9"/>
          <p:cNvSpPr txBox="1"/>
          <p:nvPr/>
        </p:nvSpPr>
        <p:spPr>
          <a:xfrm>
            <a:off x="12480528" y="9127004"/>
            <a:ext cx="16700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8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352004" y="9163765"/>
            <a:ext cx="141605" cy="28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210"/>
              </a:lnSpc>
            </a:pPr>
            <a:r>
              <a:rPr dirty="0" sz="2000" spc="-5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8100" y="2596694"/>
            <a:ext cx="5275580" cy="1602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latin typeface="MS PGothic"/>
                <a:cs typeface="MS PGothic"/>
              </a:rPr>
              <a:t>目標をたてるときに留意する点</a:t>
            </a:r>
            <a:endParaRPr sz="3200">
              <a:latin typeface="MS PGothic"/>
              <a:cs typeface="MS PGothic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900">
              <a:latin typeface="MS PGothic"/>
              <a:cs typeface="MS PGothic"/>
            </a:endParaRPr>
          </a:p>
          <a:p>
            <a:pPr marL="12700">
              <a:lnSpc>
                <a:spcPct val="100000"/>
              </a:lnSpc>
              <a:tabLst>
                <a:tab pos="3171190" algn="l"/>
              </a:tabLst>
            </a:pPr>
            <a:r>
              <a:rPr dirty="0" sz="4000" spc="-5" b="1">
                <a:latin typeface="Arial"/>
                <a:cs typeface="Arial"/>
              </a:rPr>
              <a:t>S</a:t>
            </a:r>
            <a:r>
              <a:rPr dirty="0" sz="4000" spc="-5">
                <a:latin typeface="MS PGothic"/>
                <a:cs typeface="MS PGothic"/>
              </a:rPr>
              <a:t>・</a:t>
            </a:r>
            <a:r>
              <a:rPr dirty="0" sz="4000" spc="-5" b="1">
                <a:latin typeface="Arial"/>
                <a:cs typeface="Arial"/>
              </a:rPr>
              <a:t>M</a:t>
            </a:r>
            <a:r>
              <a:rPr dirty="0" sz="4000" spc="-5">
                <a:latin typeface="MS PGothic"/>
                <a:cs typeface="MS PGothic"/>
              </a:rPr>
              <a:t>・</a:t>
            </a:r>
            <a:r>
              <a:rPr dirty="0" sz="4000" spc="-5" b="1">
                <a:latin typeface="Arial"/>
                <a:cs typeface="Arial"/>
              </a:rPr>
              <a:t>A</a:t>
            </a:r>
            <a:r>
              <a:rPr dirty="0" sz="4000" spc="-5">
                <a:latin typeface="MS PGothic"/>
                <a:cs typeface="MS PGothic"/>
              </a:rPr>
              <a:t>・</a:t>
            </a:r>
            <a:r>
              <a:rPr dirty="0" sz="4000" spc="-5" b="1">
                <a:latin typeface="Arial"/>
                <a:cs typeface="Arial"/>
              </a:rPr>
              <a:t>R</a:t>
            </a:r>
            <a:r>
              <a:rPr dirty="0" sz="4000" spc="-5">
                <a:latin typeface="MS PGothic"/>
                <a:cs typeface="MS PGothic"/>
              </a:rPr>
              <a:t>・</a:t>
            </a:r>
            <a:r>
              <a:rPr dirty="0" sz="4000" b="1">
                <a:latin typeface="Arial"/>
                <a:cs typeface="Arial"/>
              </a:rPr>
              <a:t>T	</a:t>
            </a:r>
            <a:r>
              <a:rPr dirty="0" sz="4000" spc="-5">
                <a:latin typeface="MS PGothic"/>
                <a:cs typeface="MS PGothic"/>
              </a:rPr>
              <a:t>に考える</a:t>
            </a:r>
            <a:endParaRPr sz="4000">
              <a:latin typeface="MS PGothic"/>
              <a:cs typeface="MS P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16025" y="5760119"/>
            <a:ext cx="11011535" cy="27317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05535" marR="5080" indent="-10795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latin typeface="MS PGothic"/>
                <a:cs typeface="MS PGothic"/>
              </a:rPr>
              <a:t>良い例</a:t>
            </a:r>
            <a:r>
              <a:rPr dirty="0" sz="3200" spc="-40">
                <a:latin typeface="MS PGothic"/>
                <a:cs typeface="MS PGothic"/>
              </a:rPr>
              <a:t>：</a:t>
            </a:r>
            <a:r>
              <a:rPr dirty="0" sz="3200" spc="-40">
                <a:latin typeface="Arial MT"/>
                <a:cs typeface="Arial MT"/>
              </a:rPr>
              <a:t>GPA3.0</a:t>
            </a:r>
            <a:r>
              <a:rPr dirty="0" sz="3200">
                <a:latin typeface="MS PGothic"/>
                <a:cs typeface="MS PGothic"/>
              </a:rPr>
              <a:t>以</a:t>
            </a:r>
            <a:r>
              <a:rPr dirty="0" sz="3200" spc="-5">
                <a:latin typeface="MS PGothic"/>
                <a:cs typeface="MS PGothic"/>
              </a:rPr>
              <a:t>上</a:t>
            </a:r>
            <a:r>
              <a:rPr dirty="0" sz="3200" spc="-5">
                <a:latin typeface="Arial MT"/>
                <a:cs typeface="Arial MT"/>
              </a:rPr>
              <a:t>=(S)</a:t>
            </a:r>
            <a:r>
              <a:rPr dirty="0" sz="3200" spc="-5">
                <a:latin typeface="MS PGothic"/>
                <a:cs typeface="MS PGothic"/>
              </a:rPr>
              <a:t>、</a:t>
            </a:r>
            <a:r>
              <a:rPr dirty="0" sz="3200" spc="-25">
                <a:latin typeface="Arial MT"/>
                <a:cs typeface="Arial MT"/>
              </a:rPr>
              <a:t>GPA2.7</a:t>
            </a:r>
            <a:r>
              <a:rPr dirty="0" sz="3200" spc="-25">
                <a:latin typeface="MS PGothic"/>
                <a:cs typeface="MS PGothic"/>
              </a:rPr>
              <a:t>～</a:t>
            </a:r>
            <a:r>
              <a:rPr dirty="0" sz="3200" spc="-25">
                <a:latin typeface="Arial MT"/>
                <a:cs typeface="Arial MT"/>
              </a:rPr>
              <a:t>2.9=(A)</a:t>
            </a:r>
            <a:r>
              <a:rPr dirty="0" sz="3200" spc="-5">
                <a:latin typeface="MS PGothic"/>
                <a:cs typeface="MS PGothic"/>
              </a:rPr>
              <a:t>、</a:t>
            </a:r>
            <a:r>
              <a:rPr dirty="0" sz="3200" spc="-25">
                <a:latin typeface="Arial MT"/>
                <a:cs typeface="Arial MT"/>
              </a:rPr>
              <a:t>GPA2.5</a:t>
            </a:r>
            <a:r>
              <a:rPr dirty="0" sz="3200" spc="-25">
                <a:latin typeface="MS PGothic"/>
                <a:cs typeface="MS PGothic"/>
              </a:rPr>
              <a:t>～</a:t>
            </a:r>
            <a:r>
              <a:rPr dirty="0" sz="3200" spc="-25">
                <a:latin typeface="Arial MT"/>
                <a:cs typeface="Arial MT"/>
              </a:rPr>
              <a:t>2.6(B) </a:t>
            </a:r>
            <a:r>
              <a:rPr dirty="0" sz="3200" spc="-875">
                <a:latin typeface="Arial MT"/>
                <a:cs typeface="Arial MT"/>
              </a:rPr>
              <a:t> </a:t>
            </a:r>
            <a:r>
              <a:rPr dirty="0" sz="3200" spc="-45">
                <a:latin typeface="Arial MT"/>
                <a:cs typeface="Arial MT"/>
              </a:rPr>
              <a:t>GPA2.4</a:t>
            </a:r>
            <a:r>
              <a:rPr dirty="0" sz="3200">
                <a:latin typeface="MS PGothic"/>
                <a:cs typeface="MS PGothic"/>
              </a:rPr>
              <a:t>以</a:t>
            </a:r>
            <a:r>
              <a:rPr dirty="0" sz="3200" spc="-5">
                <a:latin typeface="MS PGothic"/>
                <a:cs typeface="MS PGothic"/>
              </a:rPr>
              <a:t>下</a:t>
            </a:r>
            <a:r>
              <a:rPr dirty="0" sz="3200" spc="-5">
                <a:latin typeface="Arial MT"/>
                <a:cs typeface="Arial MT"/>
              </a:rPr>
              <a:t>=(X)</a:t>
            </a:r>
            <a:endParaRPr sz="3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5150">
              <a:latin typeface="Arial MT"/>
              <a:cs typeface="Arial MT"/>
            </a:endParaRPr>
          </a:p>
          <a:p>
            <a:pPr marL="1091565" marR="6449060" indent="-1079500">
              <a:lnSpc>
                <a:spcPct val="100000"/>
              </a:lnSpc>
            </a:pPr>
            <a:r>
              <a:rPr dirty="0" sz="3200">
                <a:latin typeface="MS PGothic"/>
                <a:cs typeface="MS PGothic"/>
              </a:rPr>
              <a:t>悪い例</a:t>
            </a:r>
            <a:r>
              <a:rPr dirty="0" sz="3200" spc="-40">
                <a:latin typeface="MS PGothic"/>
                <a:cs typeface="MS PGothic"/>
              </a:rPr>
              <a:t>：</a:t>
            </a:r>
            <a:r>
              <a:rPr dirty="0" sz="3200" spc="-40">
                <a:latin typeface="Arial MT"/>
                <a:cs typeface="Arial MT"/>
              </a:rPr>
              <a:t>GPA3.0</a:t>
            </a:r>
            <a:r>
              <a:rPr dirty="0" sz="3200" spc="-75">
                <a:latin typeface="Arial MT"/>
                <a:cs typeface="Arial MT"/>
              </a:rPr>
              <a:t> </a:t>
            </a:r>
            <a:r>
              <a:rPr dirty="0" sz="3200">
                <a:latin typeface="MS PGothic"/>
                <a:cs typeface="MS PGothic"/>
              </a:rPr>
              <a:t>以</a:t>
            </a:r>
            <a:r>
              <a:rPr dirty="0" sz="3200" spc="-5">
                <a:latin typeface="MS PGothic"/>
                <a:cs typeface="MS PGothic"/>
              </a:rPr>
              <a:t>上</a:t>
            </a:r>
            <a:r>
              <a:rPr dirty="0" sz="3200" spc="-5">
                <a:latin typeface="Arial MT"/>
                <a:cs typeface="Arial MT"/>
              </a:rPr>
              <a:t>=OK </a:t>
            </a:r>
            <a:r>
              <a:rPr dirty="0" sz="3200" spc="-875">
                <a:latin typeface="Arial MT"/>
                <a:cs typeface="Arial MT"/>
              </a:rPr>
              <a:t> </a:t>
            </a:r>
            <a:r>
              <a:rPr dirty="0" sz="3200" spc="-45">
                <a:latin typeface="Arial MT"/>
                <a:cs typeface="Arial MT"/>
              </a:rPr>
              <a:t>GPA2.9</a:t>
            </a:r>
            <a:r>
              <a:rPr dirty="0" sz="3200">
                <a:latin typeface="MS PGothic"/>
                <a:cs typeface="MS PGothic"/>
              </a:rPr>
              <a:t>以</a:t>
            </a:r>
            <a:r>
              <a:rPr dirty="0" sz="3200" spc="-5">
                <a:latin typeface="MS PGothic"/>
                <a:cs typeface="MS PGothic"/>
              </a:rPr>
              <a:t>下</a:t>
            </a:r>
            <a:r>
              <a:rPr dirty="0" sz="3200" spc="-5">
                <a:latin typeface="Arial MT"/>
                <a:cs typeface="Arial MT"/>
              </a:rPr>
              <a:t>=NG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71600" y="4498847"/>
            <a:ext cx="8700135" cy="677545"/>
          </a:xfrm>
          <a:prstGeom prst="rect">
            <a:avLst/>
          </a:prstGeom>
          <a:ln w="9524">
            <a:solidFill>
              <a:srgbClr val="C82506"/>
            </a:solidFill>
          </a:ln>
        </p:spPr>
        <p:txBody>
          <a:bodyPr wrap="square" lIns="0" tIns="6921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545"/>
              </a:spcBef>
              <a:tabLst>
                <a:tab pos="3764915" algn="l"/>
              </a:tabLst>
            </a:pPr>
            <a:r>
              <a:rPr dirty="0" sz="3200" spc="-5" b="1">
                <a:latin typeface="Arial"/>
                <a:cs typeface="Arial"/>
              </a:rPr>
              <a:t>R</a:t>
            </a:r>
            <a:r>
              <a:rPr dirty="0" sz="3200" spc="-5">
                <a:latin typeface="MS PGothic"/>
                <a:cs typeface="MS PGothic"/>
              </a:rPr>
              <a:t>：</a:t>
            </a:r>
            <a:r>
              <a:rPr dirty="0" u="heavy" sz="32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</a:t>
            </a:r>
            <a:r>
              <a:rPr dirty="0" sz="3200" spc="-5">
                <a:latin typeface="Arial MT"/>
                <a:cs typeface="Arial MT"/>
              </a:rPr>
              <a:t>esult </a:t>
            </a:r>
            <a:r>
              <a:rPr dirty="0" sz="3200">
                <a:latin typeface="Arial MT"/>
                <a:cs typeface="Arial MT"/>
              </a:rPr>
              <a:t>(orented)	</a:t>
            </a:r>
            <a:r>
              <a:rPr dirty="0" sz="3200">
                <a:latin typeface="MS PGothic"/>
                <a:cs typeface="MS PGothic"/>
              </a:rPr>
              <a:t>結果を評価できる目標</a:t>
            </a:r>
            <a:endParaRPr sz="3200">
              <a:latin typeface="MS PGothic"/>
              <a:cs typeface="MS PGothic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78600" y="8603499"/>
            <a:ext cx="11847830" cy="1047115"/>
          </a:xfrm>
          <a:custGeom>
            <a:avLst/>
            <a:gdLst/>
            <a:ahLst/>
            <a:cxnLst/>
            <a:rect l="l" t="t" r="r" b="b"/>
            <a:pathLst>
              <a:path w="11847830" h="1047115">
                <a:moveTo>
                  <a:pt x="11847599" y="1046699"/>
                </a:moveTo>
                <a:lnTo>
                  <a:pt x="0" y="1046699"/>
                </a:lnTo>
                <a:lnTo>
                  <a:pt x="0" y="0"/>
                </a:lnTo>
                <a:lnTo>
                  <a:pt x="11847599" y="0"/>
                </a:lnTo>
                <a:lnTo>
                  <a:pt x="11847599" y="1046699"/>
                </a:lnTo>
                <a:close/>
              </a:path>
            </a:pathLst>
          </a:custGeom>
          <a:solidFill>
            <a:srgbClr val="C8250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51625" y="8662301"/>
            <a:ext cx="10388600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solidFill>
                  <a:srgbClr val="FFFFFF"/>
                </a:solidFill>
                <a:latin typeface="MS PGothic"/>
                <a:cs typeface="MS PGothic"/>
              </a:rPr>
              <a:t>評価基準</a:t>
            </a:r>
            <a:r>
              <a:rPr dirty="0" sz="2800" spc="-5">
                <a:solidFill>
                  <a:srgbClr val="FFFFFF"/>
                </a:solidFill>
                <a:latin typeface="MS PGothic"/>
                <a:cs typeface="MS PGothic"/>
              </a:rPr>
              <a:t>は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dirty="0" sz="2800" spc="-5">
                <a:solidFill>
                  <a:srgbClr val="FFFFFF"/>
                </a:solidFill>
                <a:latin typeface="MS PGothic"/>
                <a:cs typeface="MS PGothic"/>
              </a:rPr>
              <a:t>～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sz="2800">
                <a:solidFill>
                  <a:srgbClr val="FFFFFF"/>
                </a:solidFill>
                <a:latin typeface="MS PGothic"/>
                <a:cs typeface="MS PGothic"/>
              </a:rPr>
              <a:t>段階くらい設定します</a:t>
            </a:r>
            <a:endParaRPr sz="2800">
              <a:latin typeface="MS PGothic"/>
              <a:cs typeface="MS PGothic"/>
            </a:endParaRPr>
          </a:p>
          <a:p>
            <a:pPr marL="12700">
              <a:lnSpc>
                <a:spcPct val="100000"/>
              </a:lnSpc>
            </a:pP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2800">
                <a:solidFill>
                  <a:srgbClr val="FFFFFF"/>
                </a:solidFill>
                <a:latin typeface="MS PGothic"/>
                <a:cs typeface="MS PGothic"/>
              </a:rPr>
              <a:t>段階だけでは、それが達成不可能になった時点で努力しなくなります</a:t>
            </a:r>
            <a:endParaRPr sz="2800">
              <a:latin typeface="MS PGothic"/>
              <a:cs typeface="MS P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099440" y="8911739"/>
            <a:ext cx="787400" cy="787400"/>
            <a:chOff x="12099440" y="8911739"/>
            <a:chExt cx="787400" cy="787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99440" y="8911739"/>
              <a:ext cx="787401" cy="78740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137540" y="8924439"/>
              <a:ext cx="711200" cy="711200"/>
            </a:xfrm>
            <a:custGeom>
              <a:avLst/>
              <a:gdLst/>
              <a:ahLst/>
              <a:cxnLst/>
              <a:rect l="l" t="t" r="r" b="b"/>
              <a:pathLst>
                <a:path w="711200" h="711200">
                  <a:moveTo>
                    <a:pt x="355600" y="711200"/>
                  </a:moveTo>
                  <a:lnTo>
                    <a:pt x="307347" y="707954"/>
                  </a:lnTo>
                  <a:lnTo>
                    <a:pt x="261067" y="698498"/>
                  </a:lnTo>
                  <a:lnTo>
                    <a:pt x="217184" y="683255"/>
                  </a:lnTo>
                  <a:lnTo>
                    <a:pt x="176121" y="662650"/>
                  </a:lnTo>
                  <a:lnTo>
                    <a:pt x="138303" y="637106"/>
                  </a:lnTo>
                  <a:lnTo>
                    <a:pt x="104152" y="607047"/>
                  </a:lnTo>
                  <a:lnTo>
                    <a:pt x="74093" y="572896"/>
                  </a:lnTo>
                  <a:lnTo>
                    <a:pt x="48549" y="535078"/>
                  </a:lnTo>
                  <a:lnTo>
                    <a:pt x="27944" y="494015"/>
                  </a:lnTo>
                  <a:lnTo>
                    <a:pt x="12702" y="450132"/>
                  </a:lnTo>
                  <a:lnTo>
                    <a:pt x="3246" y="403853"/>
                  </a:lnTo>
                  <a:lnTo>
                    <a:pt x="0" y="355600"/>
                  </a:lnTo>
                  <a:lnTo>
                    <a:pt x="3246" y="307347"/>
                  </a:lnTo>
                  <a:lnTo>
                    <a:pt x="12702" y="261067"/>
                  </a:lnTo>
                  <a:lnTo>
                    <a:pt x="27944" y="217184"/>
                  </a:lnTo>
                  <a:lnTo>
                    <a:pt x="48549" y="176121"/>
                  </a:lnTo>
                  <a:lnTo>
                    <a:pt x="74093" y="138303"/>
                  </a:lnTo>
                  <a:lnTo>
                    <a:pt x="104152" y="104152"/>
                  </a:lnTo>
                  <a:lnTo>
                    <a:pt x="138303" y="74093"/>
                  </a:lnTo>
                  <a:lnTo>
                    <a:pt x="176121" y="48549"/>
                  </a:lnTo>
                  <a:lnTo>
                    <a:pt x="217184" y="27944"/>
                  </a:lnTo>
                  <a:lnTo>
                    <a:pt x="261067" y="12702"/>
                  </a:lnTo>
                  <a:lnTo>
                    <a:pt x="307347" y="3246"/>
                  </a:lnTo>
                  <a:lnTo>
                    <a:pt x="355600" y="0"/>
                  </a:lnTo>
                  <a:lnTo>
                    <a:pt x="402341" y="3083"/>
                  </a:lnTo>
                  <a:lnTo>
                    <a:pt x="447887" y="12183"/>
                  </a:lnTo>
                  <a:lnTo>
                    <a:pt x="491682" y="27068"/>
                  </a:lnTo>
                  <a:lnTo>
                    <a:pt x="533176" y="47511"/>
                  </a:lnTo>
                  <a:lnTo>
                    <a:pt x="571815" y="73282"/>
                  </a:lnTo>
                  <a:lnTo>
                    <a:pt x="607047" y="104152"/>
                  </a:lnTo>
                  <a:lnTo>
                    <a:pt x="637918" y="139384"/>
                  </a:lnTo>
                  <a:lnTo>
                    <a:pt x="663689" y="178023"/>
                  </a:lnTo>
                  <a:lnTo>
                    <a:pt x="684132" y="219517"/>
                  </a:lnTo>
                  <a:lnTo>
                    <a:pt x="699017" y="263313"/>
                  </a:lnTo>
                  <a:lnTo>
                    <a:pt x="708116" y="308858"/>
                  </a:lnTo>
                  <a:lnTo>
                    <a:pt x="711200" y="355600"/>
                  </a:lnTo>
                  <a:lnTo>
                    <a:pt x="707954" y="403853"/>
                  </a:lnTo>
                  <a:lnTo>
                    <a:pt x="698498" y="450132"/>
                  </a:lnTo>
                  <a:lnTo>
                    <a:pt x="683255" y="494015"/>
                  </a:lnTo>
                  <a:lnTo>
                    <a:pt x="662650" y="535078"/>
                  </a:lnTo>
                  <a:lnTo>
                    <a:pt x="637106" y="572896"/>
                  </a:lnTo>
                  <a:lnTo>
                    <a:pt x="607047" y="607047"/>
                  </a:lnTo>
                  <a:lnTo>
                    <a:pt x="572896" y="637106"/>
                  </a:lnTo>
                  <a:lnTo>
                    <a:pt x="535078" y="662650"/>
                  </a:lnTo>
                  <a:lnTo>
                    <a:pt x="494015" y="683255"/>
                  </a:lnTo>
                  <a:lnTo>
                    <a:pt x="450132" y="698498"/>
                  </a:lnTo>
                  <a:lnTo>
                    <a:pt x="403853" y="707954"/>
                  </a:lnTo>
                  <a:lnTo>
                    <a:pt x="355600" y="711200"/>
                  </a:lnTo>
                  <a:close/>
                </a:path>
              </a:pathLst>
            </a:custGeom>
            <a:solidFill>
              <a:srgbClr val="FF3455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291238" y="0"/>
            <a:ext cx="396875" cy="2222500"/>
            <a:chOff x="291238" y="0"/>
            <a:chExt cx="396875" cy="22225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1238" y="0"/>
              <a:ext cx="396769" cy="222120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29338" y="0"/>
              <a:ext cx="320675" cy="2159000"/>
            </a:xfrm>
            <a:custGeom>
              <a:avLst/>
              <a:gdLst/>
              <a:ahLst/>
              <a:cxnLst/>
              <a:rect l="l" t="t" r="r" b="b"/>
              <a:pathLst>
                <a:path w="320675" h="2159000">
                  <a:moveTo>
                    <a:pt x="320568" y="2159000"/>
                  </a:moveTo>
                  <a:lnTo>
                    <a:pt x="0" y="2159000"/>
                  </a:lnTo>
                  <a:lnTo>
                    <a:pt x="0" y="0"/>
                  </a:lnTo>
                  <a:lnTo>
                    <a:pt x="320568" y="0"/>
                  </a:lnTo>
                  <a:lnTo>
                    <a:pt x="320568" y="2159000"/>
                  </a:lnTo>
                  <a:close/>
                </a:path>
              </a:pathLst>
            </a:custGeom>
            <a:solidFill>
              <a:srgbClr val="DE1F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14000" y="603202"/>
            <a:ext cx="4295140" cy="894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700" spc="-5"/>
              <a:t>目標の立て方</a:t>
            </a:r>
            <a:endParaRPr sz="5700"/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38</a:t>
            </a:fld>
          </a:p>
        </p:txBody>
      </p:sp>
      <p:sp>
        <p:nvSpPr>
          <p:cNvPr id="9" name="object 9"/>
          <p:cNvSpPr txBox="1"/>
          <p:nvPr/>
        </p:nvSpPr>
        <p:spPr>
          <a:xfrm>
            <a:off x="768100" y="2596694"/>
            <a:ext cx="5275580" cy="1602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latin typeface="MS PGothic"/>
                <a:cs typeface="MS PGothic"/>
              </a:rPr>
              <a:t>目標をたてるときに留意する点</a:t>
            </a:r>
            <a:endParaRPr sz="3200">
              <a:latin typeface="MS PGothic"/>
              <a:cs typeface="MS PGothic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900">
              <a:latin typeface="MS PGothic"/>
              <a:cs typeface="MS PGothic"/>
            </a:endParaRPr>
          </a:p>
          <a:p>
            <a:pPr marL="12700">
              <a:lnSpc>
                <a:spcPct val="100000"/>
              </a:lnSpc>
              <a:tabLst>
                <a:tab pos="3171190" algn="l"/>
              </a:tabLst>
            </a:pPr>
            <a:r>
              <a:rPr dirty="0" sz="4000" spc="-5" b="1">
                <a:latin typeface="Arial"/>
                <a:cs typeface="Arial"/>
              </a:rPr>
              <a:t>S</a:t>
            </a:r>
            <a:r>
              <a:rPr dirty="0" sz="4000" spc="-5">
                <a:latin typeface="MS PGothic"/>
                <a:cs typeface="MS PGothic"/>
              </a:rPr>
              <a:t>・</a:t>
            </a:r>
            <a:r>
              <a:rPr dirty="0" sz="4000" spc="-5" b="1">
                <a:latin typeface="Arial"/>
                <a:cs typeface="Arial"/>
              </a:rPr>
              <a:t>M</a:t>
            </a:r>
            <a:r>
              <a:rPr dirty="0" sz="4000" spc="-5">
                <a:latin typeface="MS PGothic"/>
                <a:cs typeface="MS PGothic"/>
              </a:rPr>
              <a:t>・</a:t>
            </a:r>
            <a:r>
              <a:rPr dirty="0" sz="4000" spc="-5" b="1">
                <a:latin typeface="Arial"/>
                <a:cs typeface="Arial"/>
              </a:rPr>
              <a:t>A</a:t>
            </a:r>
            <a:r>
              <a:rPr dirty="0" sz="4000" spc="-5">
                <a:latin typeface="MS PGothic"/>
                <a:cs typeface="MS PGothic"/>
              </a:rPr>
              <a:t>・</a:t>
            </a:r>
            <a:r>
              <a:rPr dirty="0" sz="4000" spc="-5" b="1">
                <a:latin typeface="Arial"/>
                <a:cs typeface="Arial"/>
              </a:rPr>
              <a:t>R</a:t>
            </a:r>
            <a:r>
              <a:rPr dirty="0" sz="4000" spc="-5">
                <a:latin typeface="MS PGothic"/>
                <a:cs typeface="MS PGothic"/>
              </a:rPr>
              <a:t>・</a:t>
            </a:r>
            <a:r>
              <a:rPr dirty="0" sz="4000" b="1">
                <a:latin typeface="Arial"/>
                <a:cs typeface="Arial"/>
              </a:rPr>
              <a:t>T	</a:t>
            </a:r>
            <a:r>
              <a:rPr dirty="0" sz="4000" spc="-5">
                <a:latin typeface="MS PGothic"/>
                <a:cs typeface="MS PGothic"/>
              </a:rPr>
              <a:t>に考える</a:t>
            </a:r>
            <a:endParaRPr sz="4000">
              <a:latin typeface="MS PGothic"/>
              <a:cs typeface="MS P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30225" y="5760119"/>
            <a:ext cx="781494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latin typeface="MS PGothic"/>
                <a:cs typeface="MS PGothic"/>
              </a:rPr>
              <a:t>良い例</a:t>
            </a:r>
            <a:r>
              <a:rPr dirty="0" sz="3200" spc="-5">
                <a:latin typeface="MS PGothic"/>
                <a:cs typeface="MS PGothic"/>
              </a:rPr>
              <a:t>：</a:t>
            </a:r>
            <a:r>
              <a:rPr dirty="0" sz="3200" spc="-5">
                <a:latin typeface="Arial MT"/>
                <a:cs typeface="Arial MT"/>
              </a:rPr>
              <a:t>JLPT</a:t>
            </a:r>
            <a:r>
              <a:rPr dirty="0" sz="3200" spc="-105">
                <a:latin typeface="Arial MT"/>
                <a:cs typeface="Arial MT"/>
              </a:rPr>
              <a:t> </a:t>
            </a:r>
            <a:r>
              <a:rPr dirty="0" sz="3200" spc="-5">
                <a:latin typeface="Arial MT"/>
                <a:cs typeface="Arial MT"/>
              </a:rPr>
              <a:t>N2</a:t>
            </a:r>
            <a:r>
              <a:rPr dirty="0" sz="3200">
                <a:latin typeface="MS PGothic"/>
                <a:cs typeface="MS PGothic"/>
              </a:rPr>
              <a:t>合格</a:t>
            </a:r>
            <a:r>
              <a:rPr dirty="0" sz="3200" spc="-130">
                <a:latin typeface="MS PGothic"/>
                <a:cs typeface="MS PGothic"/>
              </a:rPr>
              <a:t> </a:t>
            </a:r>
            <a:r>
              <a:rPr dirty="0" sz="3200" spc="-5">
                <a:latin typeface="Arial MT"/>
                <a:cs typeface="Arial MT"/>
              </a:rPr>
              <a:t>2024</a:t>
            </a:r>
            <a:r>
              <a:rPr dirty="0" sz="3200" spc="-5">
                <a:latin typeface="MS PGothic"/>
                <a:cs typeface="MS PGothic"/>
              </a:rPr>
              <a:t>年</a:t>
            </a:r>
            <a:r>
              <a:rPr dirty="0" sz="3200" spc="-5">
                <a:latin typeface="Arial MT"/>
                <a:cs typeface="Arial MT"/>
              </a:rPr>
              <a:t>7</a:t>
            </a:r>
            <a:r>
              <a:rPr dirty="0" sz="3200">
                <a:latin typeface="MS PGothic"/>
                <a:cs typeface="MS PGothic"/>
              </a:rPr>
              <a:t>月（卒業）まで</a:t>
            </a:r>
            <a:endParaRPr sz="3200">
              <a:latin typeface="MS PGothic"/>
              <a:cs typeface="MS P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16025" y="7490556"/>
            <a:ext cx="381127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latin typeface="MS PGothic"/>
                <a:cs typeface="MS PGothic"/>
              </a:rPr>
              <a:t>悪い例</a:t>
            </a:r>
            <a:r>
              <a:rPr dirty="0" sz="3200" spc="-5">
                <a:latin typeface="MS PGothic"/>
                <a:cs typeface="MS PGothic"/>
              </a:rPr>
              <a:t>：</a:t>
            </a:r>
            <a:r>
              <a:rPr dirty="0" sz="3200" spc="-5">
                <a:latin typeface="Arial MT"/>
                <a:cs typeface="Arial MT"/>
              </a:rPr>
              <a:t>JLPT</a:t>
            </a:r>
            <a:r>
              <a:rPr dirty="0" sz="3200" spc="-145">
                <a:latin typeface="Arial MT"/>
                <a:cs typeface="Arial MT"/>
              </a:rPr>
              <a:t> </a:t>
            </a:r>
            <a:r>
              <a:rPr dirty="0" sz="3200" spc="-5">
                <a:latin typeface="Arial MT"/>
                <a:cs typeface="Arial MT"/>
              </a:rPr>
              <a:t>N2</a:t>
            </a:r>
            <a:r>
              <a:rPr dirty="0" sz="3200">
                <a:latin typeface="MS PGothic"/>
                <a:cs typeface="MS PGothic"/>
              </a:rPr>
              <a:t>合格</a:t>
            </a:r>
            <a:endParaRPr sz="3200">
              <a:latin typeface="MS PGothic"/>
              <a:cs typeface="MS P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8600" y="8603499"/>
            <a:ext cx="11847830" cy="615950"/>
          </a:xfrm>
          <a:prstGeom prst="rect">
            <a:avLst/>
          </a:prstGeom>
          <a:solidFill>
            <a:srgbClr val="C82506"/>
          </a:solidFill>
        </p:spPr>
        <p:txBody>
          <a:bodyPr wrap="square" lIns="0" tIns="71120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560"/>
              </a:spcBef>
            </a:pPr>
            <a:r>
              <a:rPr dirty="0" sz="2800">
                <a:solidFill>
                  <a:srgbClr val="FFFFFF"/>
                </a:solidFill>
                <a:latin typeface="MS PGothic"/>
                <a:cs typeface="MS PGothic"/>
              </a:rPr>
              <a:t>期限のない目標は「目標」ではなく、単なる「思っている」だけ</a:t>
            </a:r>
            <a:endParaRPr sz="2800">
              <a:latin typeface="MS PGothic"/>
              <a:cs typeface="MS P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71600" y="4498847"/>
            <a:ext cx="8700135" cy="677545"/>
          </a:xfrm>
          <a:prstGeom prst="rect">
            <a:avLst/>
          </a:prstGeom>
          <a:ln w="9524">
            <a:solidFill>
              <a:srgbClr val="C82506"/>
            </a:solidFill>
          </a:ln>
        </p:spPr>
        <p:txBody>
          <a:bodyPr wrap="square" lIns="0" tIns="6921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545"/>
              </a:spcBef>
              <a:tabLst>
                <a:tab pos="3718560" algn="l"/>
              </a:tabLst>
            </a:pPr>
            <a:r>
              <a:rPr dirty="0" sz="3200" spc="-5" b="1">
                <a:latin typeface="Arial"/>
                <a:cs typeface="Arial"/>
              </a:rPr>
              <a:t>T</a:t>
            </a:r>
            <a:r>
              <a:rPr dirty="0" sz="3200" spc="-5">
                <a:latin typeface="MS PGothic"/>
                <a:cs typeface="MS PGothic"/>
              </a:rPr>
              <a:t>：</a:t>
            </a:r>
            <a:r>
              <a:rPr dirty="0" u="heavy" sz="32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</a:t>
            </a:r>
            <a:r>
              <a:rPr dirty="0" sz="3200" spc="-5">
                <a:latin typeface="Arial MT"/>
                <a:cs typeface="Arial MT"/>
              </a:rPr>
              <a:t>ime </a:t>
            </a:r>
            <a:r>
              <a:rPr dirty="0" sz="3200">
                <a:latin typeface="Arial MT"/>
                <a:cs typeface="Arial MT"/>
              </a:rPr>
              <a:t>(bound)	</a:t>
            </a:r>
            <a:r>
              <a:rPr dirty="0" sz="3200">
                <a:latin typeface="MS PGothic"/>
                <a:cs typeface="MS PGothic"/>
              </a:rPr>
              <a:t>目標に期限をつける</a:t>
            </a:r>
            <a:endParaRPr sz="3200">
              <a:latin typeface="MS PGothic"/>
              <a:cs typeface="MS P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91241" y="4345863"/>
            <a:ext cx="302260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はじめに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384397" y="9151065"/>
            <a:ext cx="217804" cy="321945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3</a:t>
            </a:fld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4925" y="547185"/>
            <a:ext cx="874395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達成するための行動計画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38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768100" y="2594686"/>
            <a:ext cx="8955405" cy="16789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MS PGothic"/>
                <a:cs typeface="MS PGothic"/>
              </a:rPr>
              <a:t>目標項目が決まったら、それを実行するために</a:t>
            </a:r>
            <a:endParaRPr sz="3600">
              <a:latin typeface="MS PGothic"/>
              <a:cs typeface="MS PGothic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3600" spc="-105">
                <a:latin typeface="Arial MT"/>
                <a:cs typeface="Arial MT"/>
              </a:rPr>
              <a:t>ToDo</a:t>
            </a:r>
            <a:r>
              <a:rPr dirty="0" sz="3600" spc="-5">
                <a:latin typeface="MS PGothic"/>
                <a:cs typeface="MS PGothic"/>
              </a:rPr>
              <a:t>に落とし込みます</a:t>
            </a:r>
            <a:endParaRPr sz="3600">
              <a:latin typeface="MS PGothic"/>
              <a:cs typeface="MS PGothic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3600" spc="-5">
                <a:solidFill>
                  <a:srgbClr val="C82506"/>
                </a:solidFill>
                <a:latin typeface="MS PGothic"/>
                <a:cs typeface="MS PGothic"/>
              </a:rPr>
              <a:t>５</a:t>
            </a:r>
            <a:r>
              <a:rPr dirty="0" sz="3600" spc="-5" b="1">
                <a:solidFill>
                  <a:srgbClr val="C82506"/>
                </a:solidFill>
                <a:latin typeface="Arial"/>
                <a:cs typeface="Arial"/>
              </a:rPr>
              <a:t>W1H</a:t>
            </a:r>
            <a:r>
              <a:rPr dirty="0" sz="3600" spc="-5">
                <a:latin typeface="MS PGothic"/>
                <a:cs typeface="MS PGothic"/>
              </a:rPr>
              <a:t>で考えます</a:t>
            </a:r>
            <a:endParaRPr sz="3600">
              <a:latin typeface="MS PGothic"/>
              <a:cs typeface="MS P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4925" y="547185"/>
            <a:ext cx="228346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>
                <a:latin typeface="Arial MT"/>
                <a:cs typeface="Arial MT"/>
              </a:rPr>
              <a:t>5W1H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38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768100" y="2823286"/>
            <a:ext cx="9953625" cy="4993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98065" algn="l"/>
              </a:tabLst>
            </a:pPr>
            <a:r>
              <a:rPr dirty="0" sz="3600" spc="-5">
                <a:latin typeface="MS PGothic"/>
                <a:cs typeface="MS PGothic"/>
              </a:rPr>
              <a:t>い</a:t>
            </a:r>
            <a:r>
              <a:rPr dirty="0" sz="3600">
                <a:latin typeface="MS PGothic"/>
                <a:cs typeface="MS PGothic"/>
              </a:rPr>
              <a:t>つ	</a:t>
            </a:r>
            <a:r>
              <a:rPr dirty="0" sz="3600" spc="-5">
                <a:latin typeface="MS PGothic"/>
                <a:cs typeface="MS PGothic"/>
              </a:rPr>
              <a:t>：</a:t>
            </a:r>
            <a:r>
              <a:rPr dirty="0" u="heavy" sz="3600" spc="-5" b="1">
                <a:solidFill>
                  <a:srgbClr val="C82506"/>
                </a:solidFill>
                <a:uFill>
                  <a:solidFill>
                    <a:srgbClr val="C82506"/>
                  </a:solidFill>
                </a:uFill>
                <a:latin typeface="Arial"/>
                <a:cs typeface="Arial"/>
              </a:rPr>
              <a:t>W</a:t>
            </a:r>
            <a:r>
              <a:rPr dirty="0" sz="3600" spc="-5">
                <a:latin typeface="Arial MT"/>
                <a:cs typeface="Arial MT"/>
              </a:rPr>
              <a:t>hen</a:t>
            </a:r>
            <a:endParaRPr sz="3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  <a:tabLst>
                <a:tab pos="2298065" algn="l"/>
              </a:tabLst>
            </a:pPr>
            <a:r>
              <a:rPr dirty="0" sz="3600" spc="-355">
                <a:latin typeface="MS PGothic"/>
                <a:cs typeface="MS PGothic"/>
              </a:rPr>
              <a:t>ど</a:t>
            </a:r>
            <a:r>
              <a:rPr dirty="0" sz="3600" spc="-310">
                <a:latin typeface="MS PGothic"/>
                <a:cs typeface="MS PGothic"/>
              </a:rPr>
              <a:t>こ	</a:t>
            </a:r>
            <a:r>
              <a:rPr dirty="0" sz="3600" spc="-5">
                <a:latin typeface="MS PGothic"/>
                <a:cs typeface="MS PGothic"/>
              </a:rPr>
              <a:t>：</a:t>
            </a:r>
            <a:r>
              <a:rPr dirty="0" u="heavy" sz="3600" spc="-5" b="1">
                <a:solidFill>
                  <a:srgbClr val="C82506"/>
                </a:solidFill>
                <a:uFill>
                  <a:solidFill>
                    <a:srgbClr val="C82506"/>
                  </a:solidFill>
                </a:uFill>
                <a:latin typeface="Arial"/>
                <a:cs typeface="Arial"/>
              </a:rPr>
              <a:t>W</a:t>
            </a:r>
            <a:r>
              <a:rPr dirty="0" sz="3600" spc="-5">
                <a:latin typeface="Arial MT"/>
                <a:cs typeface="Arial MT"/>
              </a:rPr>
              <a:t>here</a:t>
            </a:r>
            <a:endParaRPr sz="3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  <a:tabLst>
                <a:tab pos="2298065" algn="l"/>
              </a:tabLst>
            </a:pPr>
            <a:r>
              <a:rPr dirty="0" sz="3600" spc="-10">
                <a:latin typeface="MS PGothic"/>
                <a:cs typeface="MS PGothic"/>
              </a:rPr>
              <a:t>だ</a:t>
            </a:r>
            <a:r>
              <a:rPr dirty="0" sz="3600">
                <a:latin typeface="MS PGothic"/>
                <a:cs typeface="MS PGothic"/>
              </a:rPr>
              <a:t>れ	</a:t>
            </a:r>
            <a:r>
              <a:rPr dirty="0" sz="3600" spc="-5">
                <a:latin typeface="MS PGothic"/>
                <a:cs typeface="MS PGothic"/>
              </a:rPr>
              <a:t>：</a:t>
            </a:r>
            <a:r>
              <a:rPr dirty="0" u="heavy" sz="3600" spc="-5" b="1">
                <a:solidFill>
                  <a:srgbClr val="C82506"/>
                </a:solidFill>
                <a:uFill>
                  <a:solidFill>
                    <a:srgbClr val="C82506"/>
                  </a:solidFill>
                </a:uFill>
                <a:latin typeface="Arial"/>
                <a:cs typeface="Arial"/>
              </a:rPr>
              <a:t>W</a:t>
            </a:r>
            <a:r>
              <a:rPr dirty="0" sz="3600" spc="-5">
                <a:latin typeface="Arial MT"/>
                <a:cs typeface="Arial MT"/>
              </a:rPr>
              <a:t>ho</a:t>
            </a:r>
            <a:endParaRPr sz="3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  <a:tabLst>
                <a:tab pos="2298065" algn="l"/>
              </a:tabLst>
            </a:pPr>
            <a:r>
              <a:rPr dirty="0" sz="3600" spc="-5">
                <a:latin typeface="MS PGothic"/>
                <a:cs typeface="MS PGothic"/>
              </a:rPr>
              <a:t>な</a:t>
            </a:r>
            <a:r>
              <a:rPr dirty="0" sz="3600">
                <a:latin typeface="MS PGothic"/>
                <a:cs typeface="MS PGothic"/>
              </a:rPr>
              <a:t>ぜ	</a:t>
            </a:r>
            <a:r>
              <a:rPr dirty="0" sz="3600" spc="-5">
                <a:latin typeface="MS PGothic"/>
                <a:cs typeface="MS PGothic"/>
              </a:rPr>
              <a:t>：</a:t>
            </a:r>
            <a:r>
              <a:rPr dirty="0" u="heavy" sz="3600" spc="-5" b="1">
                <a:solidFill>
                  <a:srgbClr val="C82506"/>
                </a:solidFill>
                <a:uFill>
                  <a:solidFill>
                    <a:srgbClr val="C82506"/>
                  </a:solidFill>
                </a:uFill>
                <a:latin typeface="Arial"/>
                <a:cs typeface="Arial"/>
              </a:rPr>
              <a:t>W</a:t>
            </a:r>
            <a:r>
              <a:rPr dirty="0" sz="3600" spc="-5">
                <a:latin typeface="Arial MT"/>
                <a:cs typeface="Arial MT"/>
              </a:rPr>
              <a:t>hy</a:t>
            </a:r>
            <a:endParaRPr sz="3600">
              <a:latin typeface="Arial MT"/>
              <a:cs typeface="Arial MT"/>
            </a:endParaRPr>
          </a:p>
          <a:p>
            <a:pPr marL="12700" marR="6046470">
              <a:lnSpc>
                <a:spcPct val="100699"/>
              </a:lnSpc>
              <a:tabLst>
                <a:tab pos="2298065" algn="l"/>
                <a:tab pos="2755265" algn="l"/>
              </a:tabLst>
            </a:pPr>
            <a:r>
              <a:rPr dirty="0" sz="3600" spc="-5">
                <a:latin typeface="MS PGothic"/>
                <a:cs typeface="MS PGothic"/>
              </a:rPr>
              <a:t>な</a:t>
            </a:r>
            <a:r>
              <a:rPr dirty="0" sz="3600">
                <a:latin typeface="MS PGothic"/>
                <a:cs typeface="MS PGothic"/>
              </a:rPr>
              <a:t>に	</a:t>
            </a:r>
            <a:r>
              <a:rPr dirty="0" sz="3600" spc="-5">
                <a:latin typeface="MS PGothic"/>
                <a:cs typeface="MS PGothic"/>
              </a:rPr>
              <a:t>：</a:t>
            </a:r>
            <a:r>
              <a:rPr dirty="0" u="heavy" sz="3600" spc="-5" b="1">
                <a:solidFill>
                  <a:srgbClr val="C82506"/>
                </a:solidFill>
                <a:uFill>
                  <a:solidFill>
                    <a:srgbClr val="C82506"/>
                  </a:solidFill>
                </a:uFill>
                <a:latin typeface="Arial"/>
                <a:cs typeface="Arial"/>
              </a:rPr>
              <a:t>W</a:t>
            </a:r>
            <a:r>
              <a:rPr dirty="0" sz="3600" spc="-5">
                <a:latin typeface="Arial MT"/>
                <a:cs typeface="Arial MT"/>
              </a:rPr>
              <a:t>hat </a:t>
            </a:r>
            <a:r>
              <a:rPr dirty="0" sz="3600">
                <a:latin typeface="Arial MT"/>
                <a:cs typeface="Arial MT"/>
              </a:rPr>
              <a:t> </a:t>
            </a:r>
            <a:r>
              <a:rPr dirty="0" sz="3600" spc="-10">
                <a:latin typeface="MS PGothic"/>
                <a:cs typeface="MS PGothic"/>
              </a:rPr>
              <a:t>どのよう</a:t>
            </a:r>
            <a:r>
              <a:rPr dirty="0" sz="3600">
                <a:latin typeface="MS PGothic"/>
                <a:cs typeface="MS PGothic"/>
              </a:rPr>
              <a:t>に		：</a:t>
            </a:r>
            <a:r>
              <a:rPr dirty="0" u="heavy" sz="3600" b="1">
                <a:solidFill>
                  <a:srgbClr val="C82506"/>
                </a:solidFill>
                <a:uFill>
                  <a:solidFill>
                    <a:srgbClr val="C82506"/>
                  </a:solidFill>
                </a:uFill>
                <a:latin typeface="Arial"/>
                <a:cs typeface="Arial"/>
              </a:rPr>
              <a:t>H</a:t>
            </a:r>
            <a:r>
              <a:rPr dirty="0" sz="3600" spc="-5">
                <a:latin typeface="Arial MT"/>
                <a:cs typeface="Arial MT"/>
              </a:rPr>
              <a:t>ow</a:t>
            </a:r>
            <a:endParaRPr sz="3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750">
              <a:latin typeface="Arial MT"/>
              <a:cs typeface="Arial MT"/>
            </a:endParaRPr>
          </a:p>
          <a:p>
            <a:pPr marL="12700" marR="5080">
              <a:lnSpc>
                <a:spcPct val="100699"/>
              </a:lnSpc>
            </a:pPr>
            <a:r>
              <a:rPr dirty="0" sz="3600">
                <a:latin typeface="MS PGothic"/>
                <a:cs typeface="MS PGothic"/>
              </a:rPr>
              <a:t>人に情報を伝えるとき、人から情報を聞いたとき、 </a:t>
            </a:r>
            <a:r>
              <a:rPr dirty="0" sz="3600" spc="5">
                <a:latin typeface="MS PGothic"/>
                <a:cs typeface="MS PGothic"/>
              </a:rPr>
              <a:t> </a:t>
            </a:r>
            <a:r>
              <a:rPr dirty="0" sz="3600">
                <a:latin typeface="MS PGothic"/>
                <a:cs typeface="MS PGothic"/>
              </a:rPr>
              <a:t>計画や行動など</a:t>
            </a:r>
            <a:r>
              <a:rPr dirty="0" u="heavy" sz="3600">
                <a:uFill>
                  <a:solidFill>
                    <a:srgbClr val="000000"/>
                  </a:solidFill>
                </a:uFill>
                <a:latin typeface="MS PGothic"/>
                <a:cs typeface="MS PGothic"/>
              </a:rPr>
              <a:t>考える</a:t>
            </a:r>
            <a:r>
              <a:rPr dirty="0" sz="3600" spc="-5">
                <a:latin typeface="MS PGothic"/>
                <a:cs typeface="MS PGothic"/>
              </a:rPr>
              <a:t>とき</a:t>
            </a:r>
            <a:r>
              <a:rPr dirty="0" sz="3600">
                <a:latin typeface="MS PGothic"/>
                <a:cs typeface="MS PGothic"/>
              </a:rPr>
              <a:t>や</a:t>
            </a:r>
            <a:r>
              <a:rPr dirty="0" u="heavy" sz="3600">
                <a:uFill>
                  <a:solidFill>
                    <a:srgbClr val="000000"/>
                  </a:solidFill>
                </a:uFill>
                <a:latin typeface="MS PGothic"/>
                <a:cs typeface="MS PGothic"/>
              </a:rPr>
              <a:t>確認</a:t>
            </a:r>
            <a:r>
              <a:rPr dirty="0" sz="3600" spc="-5">
                <a:latin typeface="MS PGothic"/>
                <a:cs typeface="MS PGothic"/>
              </a:rPr>
              <a:t>する時に使います</a:t>
            </a:r>
            <a:endParaRPr sz="3600">
              <a:latin typeface="MS PGothic"/>
              <a:cs typeface="MS P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4925" y="547185"/>
            <a:ext cx="874395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達成するための行動計画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38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768100" y="2594686"/>
            <a:ext cx="8955405" cy="16789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MS PGothic"/>
                <a:cs typeface="MS PGothic"/>
              </a:rPr>
              <a:t>目標項目が決まったら、それを実行するために</a:t>
            </a:r>
            <a:endParaRPr sz="3600">
              <a:latin typeface="MS PGothic"/>
              <a:cs typeface="MS PGothic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3600" spc="-105">
                <a:latin typeface="Arial MT"/>
                <a:cs typeface="Arial MT"/>
              </a:rPr>
              <a:t>ToDo</a:t>
            </a:r>
            <a:r>
              <a:rPr dirty="0" sz="3600" spc="-5">
                <a:latin typeface="MS PGothic"/>
                <a:cs typeface="MS PGothic"/>
              </a:rPr>
              <a:t>に落とし込みます</a:t>
            </a:r>
            <a:endParaRPr sz="3600">
              <a:latin typeface="MS PGothic"/>
              <a:cs typeface="MS PGothic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3600" spc="-5">
                <a:solidFill>
                  <a:srgbClr val="C82506"/>
                </a:solidFill>
                <a:latin typeface="MS PGothic"/>
                <a:cs typeface="MS PGothic"/>
              </a:rPr>
              <a:t>５</a:t>
            </a:r>
            <a:r>
              <a:rPr dirty="0" sz="3600" spc="-5" b="1">
                <a:solidFill>
                  <a:srgbClr val="C82506"/>
                </a:solidFill>
                <a:latin typeface="Arial"/>
                <a:cs typeface="Arial"/>
              </a:rPr>
              <a:t>W1H</a:t>
            </a:r>
            <a:r>
              <a:rPr dirty="0" sz="3600" spc="-5">
                <a:latin typeface="MS PGothic"/>
                <a:cs typeface="MS PGothic"/>
              </a:rPr>
              <a:t>で考えます</a:t>
            </a:r>
            <a:endParaRPr sz="3600">
              <a:latin typeface="MS PGothic"/>
              <a:cs typeface="MS P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8100" y="4808551"/>
            <a:ext cx="2359025" cy="88074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65">
                <a:latin typeface="MS PGothic"/>
                <a:cs typeface="MS PGothic"/>
              </a:rPr>
              <a:t>・なに（が、を）</a:t>
            </a:r>
            <a:endParaRPr sz="2800">
              <a:latin typeface="MS PGothic"/>
              <a:cs typeface="MS PGothic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2800" spc="-165">
                <a:latin typeface="MS PGothic"/>
                <a:cs typeface="MS PGothic"/>
              </a:rPr>
              <a:t>・どのようにして</a:t>
            </a:r>
            <a:endParaRPr sz="2800">
              <a:latin typeface="MS PGothic"/>
              <a:cs typeface="MS P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68500" y="4808551"/>
            <a:ext cx="5730240" cy="88074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latin typeface="MS PGothic"/>
                <a:cs typeface="MS PGothic"/>
              </a:rPr>
              <a:t>：聴解、読解、ジョギング</a:t>
            </a:r>
            <a:r>
              <a:rPr dirty="0" sz="2800" spc="-5">
                <a:latin typeface="MS PGothic"/>
                <a:cs typeface="MS PGothic"/>
              </a:rPr>
              <a:t>、</a:t>
            </a:r>
            <a:r>
              <a:rPr dirty="0" sz="2800" spc="-5">
                <a:latin typeface="Arial MT"/>
                <a:cs typeface="Arial MT"/>
              </a:rPr>
              <a:t>Ruby</a:t>
            </a:r>
            <a:r>
              <a:rPr dirty="0" sz="2800" spc="-700">
                <a:latin typeface="MS PGothic"/>
                <a:cs typeface="MS PGothic"/>
              </a:rPr>
              <a:t>・・・</a:t>
            </a:r>
            <a:endParaRPr sz="2800">
              <a:latin typeface="MS PGothic"/>
              <a:cs typeface="MS PGothic"/>
            </a:endParaRPr>
          </a:p>
          <a:p>
            <a:pPr marL="469900">
              <a:lnSpc>
                <a:spcPct val="100000"/>
              </a:lnSpc>
              <a:spcBef>
                <a:spcPts val="15"/>
              </a:spcBef>
            </a:pPr>
            <a:r>
              <a:rPr dirty="0" sz="2800">
                <a:latin typeface="MS PGothic"/>
                <a:cs typeface="MS PGothic"/>
              </a:rPr>
              <a:t>：毎</a:t>
            </a:r>
            <a:r>
              <a:rPr dirty="0" sz="2800" spc="-5">
                <a:latin typeface="MS PGothic"/>
                <a:cs typeface="MS PGothic"/>
              </a:rPr>
              <a:t>日</a:t>
            </a:r>
            <a:r>
              <a:rPr dirty="0" sz="2800" spc="-5">
                <a:latin typeface="Arial MT"/>
                <a:cs typeface="Arial MT"/>
              </a:rPr>
              <a:t>1h</a:t>
            </a:r>
            <a:r>
              <a:rPr dirty="0" sz="2800" spc="-229">
                <a:latin typeface="MS PGothic"/>
                <a:cs typeface="MS PGothic"/>
              </a:rPr>
              <a:t>、</a:t>
            </a:r>
            <a:r>
              <a:rPr dirty="0" sz="2800" spc="-340">
                <a:latin typeface="MS PGothic"/>
                <a:cs typeface="MS PGothic"/>
              </a:rPr>
              <a:t>授業</a:t>
            </a:r>
            <a:r>
              <a:rPr dirty="0" sz="2800" spc="-229">
                <a:latin typeface="MS PGothic"/>
                <a:cs typeface="MS PGothic"/>
              </a:rPr>
              <a:t>、</a:t>
            </a:r>
            <a:r>
              <a:rPr dirty="0" sz="2800" spc="-305">
                <a:latin typeface="MS PGothic"/>
                <a:cs typeface="MS PGothic"/>
              </a:rPr>
              <a:t>ス</a:t>
            </a:r>
            <a:r>
              <a:rPr dirty="0" sz="2800" spc="-275">
                <a:latin typeface="MS PGothic"/>
                <a:cs typeface="MS PGothic"/>
              </a:rPr>
              <a:t>ク</a:t>
            </a:r>
            <a:r>
              <a:rPr dirty="0" sz="2800" spc="-325">
                <a:latin typeface="MS PGothic"/>
                <a:cs typeface="MS PGothic"/>
              </a:rPr>
              <a:t>ー</a:t>
            </a:r>
            <a:r>
              <a:rPr dirty="0" sz="2800" spc="-340">
                <a:latin typeface="MS PGothic"/>
                <a:cs typeface="MS PGothic"/>
              </a:rPr>
              <a:t>ル</a:t>
            </a:r>
            <a:r>
              <a:rPr dirty="0" sz="2800" spc="-320">
                <a:latin typeface="MS PGothic"/>
                <a:cs typeface="MS PGothic"/>
              </a:rPr>
              <a:t>に</a:t>
            </a:r>
            <a:r>
              <a:rPr dirty="0" sz="2800" spc="-340">
                <a:latin typeface="MS PGothic"/>
                <a:cs typeface="MS PGothic"/>
              </a:rPr>
              <a:t>通</a:t>
            </a:r>
            <a:r>
              <a:rPr dirty="0" sz="2800" spc="-240">
                <a:latin typeface="MS PGothic"/>
                <a:cs typeface="MS PGothic"/>
              </a:rPr>
              <a:t>う</a:t>
            </a:r>
            <a:r>
              <a:rPr dirty="0" sz="2800" spc="-175">
                <a:latin typeface="MS PGothic"/>
                <a:cs typeface="MS PGothic"/>
              </a:rPr>
              <a:t>・・・</a:t>
            </a:r>
            <a:endParaRPr sz="2800">
              <a:latin typeface="MS PGothic"/>
              <a:cs typeface="MS P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8100" y="5665801"/>
            <a:ext cx="832675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80">
                <a:latin typeface="MS PGothic"/>
                <a:cs typeface="MS PGothic"/>
              </a:rPr>
              <a:t>・</a:t>
            </a:r>
            <a:r>
              <a:rPr dirty="0" sz="2800" spc="-145">
                <a:latin typeface="MS PGothic"/>
                <a:cs typeface="MS PGothic"/>
              </a:rPr>
              <a:t>い</a:t>
            </a:r>
            <a:r>
              <a:rPr dirty="0" sz="2800" spc="-150">
                <a:latin typeface="MS PGothic"/>
                <a:cs typeface="MS PGothic"/>
              </a:rPr>
              <a:t>つ</a:t>
            </a:r>
            <a:r>
              <a:rPr dirty="0" sz="2800" spc="-80">
                <a:latin typeface="MS PGothic"/>
                <a:cs typeface="MS PGothic"/>
              </a:rPr>
              <a:t>（</a:t>
            </a:r>
            <a:r>
              <a:rPr dirty="0" sz="2800" spc="-140">
                <a:latin typeface="MS PGothic"/>
                <a:cs typeface="MS PGothic"/>
              </a:rPr>
              <a:t>まで</a:t>
            </a:r>
            <a:r>
              <a:rPr dirty="0" sz="2800" spc="-105">
                <a:latin typeface="MS PGothic"/>
                <a:cs typeface="MS PGothic"/>
              </a:rPr>
              <a:t>、</a:t>
            </a:r>
            <a:r>
              <a:rPr dirty="0" sz="2800" spc="-145">
                <a:latin typeface="MS PGothic"/>
                <a:cs typeface="MS PGothic"/>
              </a:rPr>
              <a:t>あいだ</a:t>
            </a:r>
            <a:r>
              <a:rPr dirty="0" sz="2800" spc="-80">
                <a:latin typeface="MS PGothic"/>
                <a:cs typeface="MS PGothic"/>
              </a:rPr>
              <a:t>）</a:t>
            </a:r>
            <a:r>
              <a:rPr dirty="0" sz="2800" spc="20">
                <a:latin typeface="MS PGothic"/>
                <a:cs typeface="MS PGothic"/>
              </a:rPr>
              <a:t> </a:t>
            </a:r>
            <a:r>
              <a:rPr dirty="0" sz="2800" spc="-5">
                <a:latin typeface="MS PGothic"/>
                <a:cs typeface="MS PGothic"/>
              </a:rPr>
              <a:t>：</a:t>
            </a:r>
            <a:r>
              <a:rPr dirty="0" sz="2800" spc="-5">
                <a:latin typeface="Arial MT"/>
                <a:cs typeface="Arial MT"/>
              </a:rPr>
              <a:t>12</a:t>
            </a:r>
            <a:r>
              <a:rPr dirty="0" sz="2800">
                <a:latin typeface="MS PGothic"/>
                <a:cs typeface="MS PGothic"/>
              </a:rPr>
              <a:t>月末まで</a:t>
            </a:r>
            <a:r>
              <a:rPr dirty="0" sz="2800" spc="-5">
                <a:latin typeface="MS PGothic"/>
                <a:cs typeface="MS PGothic"/>
              </a:rPr>
              <a:t>、</a:t>
            </a:r>
            <a:r>
              <a:rPr dirty="0" sz="2800" spc="-5">
                <a:latin typeface="Arial MT"/>
                <a:cs typeface="Arial MT"/>
              </a:rPr>
              <a:t>3</a:t>
            </a:r>
            <a:r>
              <a:rPr dirty="0" sz="2800">
                <a:latin typeface="MS PGothic"/>
                <a:cs typeface="MS PGothic"/>
              </a:rPr>
              <a:t>か月間</a:t>
            </a:r>
            <a:r>
              <a:rPr dirty="0" sz="2800" spc="-5">
                <a:latin typeface="MS PGothic"/>
                <a:cs typeface="MS PGothic"/>
              </a:rPr>
              <a:t>、</a:t>
            </a:r>
            <a:r>
              <a:rPr dirty="0" sz="2800" spc="-5">
                <a:latin typeface="Arial MT"/>
                <a:cs typeface="Arial MT"/>
              </a:rPr>
              <a:t>1</a:t>
            </a:r>
            <a:r>
              <a:rPr dirty="0" sz="2800" spc="-840">
                <a:latin typeface="MS PGothic"/>
                <a:cs typeface="MS PGothic"/>
              </a:rPr>
              <a:t>週間</a:t>
            </a:r>
            <a:r>
              <a:rPr dirty="0" sz="2800" spc="-420">
                <a:latin typeface="MS PGothic"/>
                <a:cs typeface="MS PGothic"/>
              </a:rPr>
              <a:t>・・・</a:t>
            </a:r>
            <a:endParaRPr sz="2800">
              <a:latin typeface="MS PGothic"/>
              <a:cs typeface="MS P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8100" y="6094426"/>
            <a:ext cx="2169160" cy="13093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390">
                <a:latin typeface="MS PGothic"/>
                <a:cs typeface="MS PGothic"/>
              </a:rPr>
              <a:t>・なぜ</a:t>
            </a:r>
            <a:endParaRPr sz="2800">
              <a:latin typeface="MS PGothic"/>
              <a:cs typeface="MS PGothic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2800" spc="-165">
                <a:latin typeface="MS PGothic"/>
                <a:cs typeface="MS PGothic"/>
              </a:rPr>
              <a:t>・だれ（が、に）</a:t>
            </a:r>
            <a:endParaRPr sz="2800">
              <a:latin typeface="MS PGothic"/>
              <a:cs typeface="MS PGothic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2800" spc="-280">
                <a:latin typeface="MS PGothic"/>
                <a:cs typeface="MS PGothic"/>
              </a:rPr>
              <a:t>・どこ（で）</a:t>
            </a:r>
            <a:endParaRPr sz="2800">
              <a:latin typeface="MS PGothic"/>
              <a:cs typeface="MS P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68500" y="6094426"/>
            <a:ext cx="5355590" cy="13093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latin typeface="MS PGothic"/>
                <a:cs typeface="MS PGothic"/>
              </a:rPr>
              <a:t>：（目的）を達成するため</a:t>
            </a:r>
            <a:endParaRPr sz="2800">
              <a:latin typeface="MS PGothic"/>
              <a:cs typeface="MS PGothic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2800" spc="-170">
                <a:latin typeface="MS PGothic"/>
                <a:cs typeface="MS PGothic"/>
              </a:rPr>
              <a:t>：</a:t>
            </a:r>
            <a:r>
              <a:rPr dirty="0" sz="2800" spc="-335">
                <a:latin typeface="MS PGothic"/>
                <a:cs typeface="MS PGothic"/>
              </a:rPr>
              <a:t>私が</a:t>
            </a:r>
            <a:r>
              <a:rPr dirty="0" sz="2800" spc="-225">
                <a:latin typeface="MS PGothic"/>
                <a:cs typeface="MS PGothic"/>
              </a:rPr>
              <a:t>、</a:t>
            </a:r>
            <a:r>
              <a:rPr dirty="0" sz="2800" spc="-335">
                <a:latin typeface="MS PGothic"/>
                <a:cs typeface="MS PGothic"/>
              </a:rPr>
              <a:t>友達</a:t>
            </a:r>
            <a:r>
              <a:rPr dirty="0" sz="2800" spc="-260">
                <a:latin typeface="MS PGothic"/>
                <a:cs typeface="MS PGothic"/>
              </a:rPr>
              <a:t>と</a:t>
            </a:r>
            <a:r>
              <a:rPr dirty="0" sz="2800" spc="-225">
                <a:latin typeface="MS PGothic"/>
                <a:cs typeface="MS PGothic"/>
              </a:rPr>
              <a:t>、</a:t>
            </a:r>
            <a:r>
              <a:rPr dirty="0" sz="2800" spc="-335">
                <a:latin typeface="MS PGothic"/>
                <a:cs typeface="MS PGothic"/>
              </a:rPr>
              <a:t>先生</a:t>
            </a:r>
            <a:r>
              <a:rPr dirty="0" sz="2800" spc="-320">
                <a:latin typeface="MS PGothic"/>
                <a:cs typeface="MS PGothic"/>
              </a:rPr>
              <a:t>に</a:t>
            </a:r>
            <a:r>
              <a:rPr dirty="0" sz="2800" spc="-170">
                <a:latin typeface="MS PGothic"/>
                <a:cs typeface="MS PGothic"/>
              </a:rPr>
              <a:t>・・・</a:t>
            </a:r>
            <a:endParaRPr sz="2800">
              <a:latin typeface="MS PGothic"/>
              <a:cs typeface="MS PGothic"/>
            </a:endParaRPr>
          </a:p>
          <a:p>
            <a:pPr marL="469900">
              <a:lnSpc>
                <a:spcPct val="100000"/>
              </a:lnSpc>
              <a:spcBef>
                <a:spcPts val="15"/>
              </a:spcBef>
            </a:pPr>
            <a:r>
              <a:rPr dirty="0" sz="2800" spc="-140">
                <a:latin typeface="MS PGothic"/>
                <a:cs typeface="MS PGothic"/>
              </a:rPr>
              <a:t>：</a:t>
            </a:r>
            <a:r>
              <a:rPr dirty="0" sz="2800" spc="-280">
                <a:latin typeface="MS PGothic"/>
                <a:cs typeface="MS PGothic"/>
              </a:rPr>
              <a:t>自宅</a:t>
            </a:r>
            <a:r>
              <a:rPr dirty="0" sz="2800" spc="-250">
                <a:latin typeface="MS PGothic"/>
                <a:cs typeface="MS PGothic"/>
              </a:rPr>
              <a:t>で</a:t>
            </a:r>
            <a:r>
              <a:rPr dirty="0" sz="2800" spc="-185">
                <a:latin typeface="MS PGothic"/>
                <a:cs typeface="MS PGothic"/>
              </a:rPr>
              <a:t>、</a:t>
            </a:r>
            <a:r>
              <a:rPr dirty="0" sz="2800" spc="-280">
                <a:latin typeface="MS PGothic"/>
                <a:cs typeface="MS PGothic"/>
              </a:rPr>
              <a:t>授業</a:t>
            </a:r>
            <a:r>
              <a:rPr dirty="0" sz="2800" spc="-250">
                <a:latin typeface="MS PGothic"/>
                <a:cs typeface="MS PGothic"/>
              </a:rPr>
              <a:t>で</a:t>
            </a:r>
            <a:r>
              <a:rPr dirty="0" sz="2800" spc="-185">
                <a:latin typeface="MS PGothic"/>
                <a:cs typeface="MS PGothic"/>
              </a:rPr>
              <a:t>、</a:t>
            </a:r>
            <a:r>
              <a:rPr dirty="0" sz="2800" spc="-250">
                <a:latin typeface="MS PGothic"/>
                <a:cs typeface="MS PGothic"/>
              </a:rPr>
              <a:t>ス</a:t>
            </a:r>
            <a:r>
              <a:rPr dirty="0" sz="2800" spc="-225">
                <a:latin typeface="MS PGothic"/>
                <a:cs typeface="MS PGothic"/>
              </a:rPr>
              <a:t>ク</a:t>
            </a:r>
            <a:r>
              <a:rPr dirty="0" sz="2800" spc="-270">
                <a:latin typeface="MS PGothic"/>
                <a:cs typeface="MS PGothic"/>
              </a:rPr>
              <a:t>ー</a:t>
            </a:r>
            <a:r>
              <a:rPr dirty="0" sz="2800" spc="-280">
                <a:latin typeface="MS PGothic"/>
                <a:cs typeface="MS PGothic"/>
              </a:rPr>
              <a:t>ル</a:t>
            </a:r>
            <a:r>
              <a:rPr dirty="0" sz="2800" spc="-250">
                <a:latin typeface="MS PGothic"/>
                <a:cs typeface="MS PGothic"/>
              </a:rPr>
              <a:t>で</a:t>
            </a:r>
            <a:r>
              <a:rPr dirty="0" sz="2800" spc="-140">
                <a:latin typeface="MS PGothic"/>
                <a:cs typeface="MS PGothic"/>
              </a:rPr>
              <a:t>・・・</a:t>
            </a:r>
            <a:endParaRPr sz="2800">
              <a:latin typeface="MS PGothic"/>
              <a:cs typeface="MS P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8100" y="7808925"/>
            <a:ext cx="742505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40">
                <a:latin typeface="MS PGothic"/>
                <a:cs typeface="MS PGothic"/>
              </a:rPr>
              <a:t>※</a:t>
            </a:r>
            <a:r>
              <a:rPr dirty="0" sz="2800" spc="-35">
                <a:latin typeface="MS PGothic"/>
                <a:cs typeface="MS PGothic"/>
              </a:rPr>
              <a:t>こ</a:t>
            </a:r>
            <a:r>
              <a:rPr dirty="0" sz="2800" spc="-40">
                <a:latin typeface="MS PGothic"/>
                <a:cs typeface="MS PGothic"/>
              </a:rPr>
              <a:t>の</a:t>
            </a:r>
            <a:r>
              <a:rPr dirty="0" sz="2800" spc="-30">
                <a:latin typeface="MS PGothic"/>
                <a:cs typeface="MS PGothic"/>
              </a:rPr>
              <a:t>う</a:t>
            </a:r>
            <a:r>
              <a:rPr dirty="0" sz="2800" spc="-35">
                <a:latin typeface="MS PGothic"/>
                <a:cs typeface="MS PGothic"/>
              </a:rPr>
              <a:t>ち</a:t>
            </a:r>
            <a:r>
              <a:rPr dirty="0" sz="2800" spc="-20">
                <a:latin typeface="MS PGothic"/>
                <a:cs typeface="MS PGothic"/>
              </a:rPr>
              <a:t>「</a:t>
            </a:r>
            <a:r>
              <a:rPr dirty="0" sz="2800" spc="-40">
                <a:latin typeface="MS PGothic"/>
                <a:cs typeface="MS PGothic"/>
              </a:rPr>
              <a:t>なに</a:t>
            </a:r>
            <a:r>
              <a:rPr dirty="0" sz="2800" spc="-20">
                <a:latin typeface="MS PGothic"/>
                <a:cs typeface="MS PGothic"/>
              </a:rPr>
              <a:t>」</a:t>
            </a:r>
            <a:r>
              <a:rPr dirty="0" sz="2800" spc="-30">
                <a:latin typeface="MS PGothic"/>
                <a:cs typeface="MS PGothic"/>
              </a:rPr>
              <a:t>と</a:t>
            </a:r>
            <a:r>
              <a:rPr dirty="0" sz="2800" spc="-20">
                <a:latin typeface="MS PGothic"/>
                <a:cs typeface="MS PGothic"/>
              </a:rPr>
              <a:t>「</a:t>
            </a:r>
            <a:r>
              <a:rPr dirty="0" sz="2800" spc="-35">
                <a:latin typeface="MS PGothic"/>
                <a:cs typeface="MS PGothic"/>
              </a:rPr>
              <a:t>ど</a:t>
            </a:r>
            <a:r>
              <a:rPr dirty="0" sz="2800" spc="-40">
                <a:latin typeface="MS PGothic"/>
                <a:cs typeface="MS PGothic"/>
              </a:rPr>
              <a:t>の</a:t>
            </a:r>
            <a:r>
              <a:rPr dirty="0" sz="2800" spc="-35">
                <a:latin typeface="MS PGothic"/>
                <a:cs typeface="MS PGothic"/>
              </a:rPr>
              <a:t>よ</a:t>
            </a:r>
            <a:r>
              <a:rPr dirty="0" sz="2800" spc="-30">
                <a:latin typeface="MS PGothic"/>
                <a:cs typeface="MS PGothic"/>
              </a:rPr>
              <a:t>う</a:t>
            </a:r>
            <a:r>
              <a:rPr dirty="0" sz="2800" spc="-40">
                <a:latin typeface="MS PGothic"/>
                <a:cs typeface="MS PGothic"/>
              </a:rPr>
              <a:t>に</a:t>
            </a:r>
            <a:r>
              <a:rPr dirty="0" sz="2800" spc="-20">
                <a:latin typeface="MS PGothic"/>
                <a:cs typeface="MS PGothic"/>
              </a:rPr>
              <a:t>」</a:t>
            </a:r>
            <a:r>
              <a:rPr dirty="0" sz="2800" spc="-50">
                <a:latin typeface="MS PGothic"/>
                <a:cs typeface="MS PGothic"/>
              </a:rPr>
              <a:t>が</a:t>
            </a:r>
            <a:r>
              <a:rPr dirty="0" sz="2800">
                <a:solidFill>
                  <a:srgbClr val="0000FF"/>
                </a:solidFill>
                <a:latin typeface="MS PGothic"/>
                <a:cs typeface="MS PGothic"/>
              </a:rPr>
              <a:t>手</a:t>
            </a:r>
            <a:r>
              <a:rPr dirty="0" sz="2800" spc="-5">
                <a:solidFill>
                  <a:srgbClr val="0000FF"/>
                </a:solidFill>
                <a:latin typeface="MS PGothic"/>
                <a:cs typeface="MS PGothic"/>
              </a:rPr>
              <a:t>段</a:t>
            </a:r>
            <a:r>
              <a:rPr dirty="0" sz="2800" spc="-5">
                <a:latin typeface="MS PGothic"/>
                <a:cs typeface="MS PGothic"/>
              </a:rPr>
              <a:t>になります</a:t>
            </a:r>
            <a:endParaRPr sz="2800">
              <a:latin typeface="MS PGothic"/>
              <a:cs typeface="MS P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4925" y="547185"/>
            <a:ext cx="708025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行動計画を確認する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8100" y="2594686"/>
            <a:ext cx="11593195" cy="4441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MS PGothic"/>
                <a:cs typeface="MS PGothic"/>
              </a:rPr>
              <a:t>目標を達成する行動計画が明確か、矛盾していないか</a:t>
            </a:r>
            <a:endParaRPr sz="3600">
              <a:latin typeface="MS PGothic"/>
              <a:cs typeface="MS PGothic"/>
            </a:endParaRPr>
          </a:p>
          <a:p>
            <a:pPr marL="12700" marR="5080">
              <a:lnSpc>
                <a:spcPct val="100699"/>
              </a:lnSpc>
            </a:pPr>
            <a:r>
              <a:rPr dirty="0" sz="3600">
                <a:latin typeface="MS PGothic"/>
                <a:cs typeface="MS PGothic"/>
              </a:rPr>
              <a:t>「</a:t>
            </a:r>
            <a:r>
              <a:rPr dirty="0" sz="3600" spc="-5">
                <a:solidFill>
                  <a:srgbClr val="C82506"/>
                </a:solidFill>
                <a:latin typeface="MS PGothic"/>
                <a:cs typeface="MS PGothic"/>
              </a:rPr>
              <a:t>い</a:t>
            </a:r>
            <a:r>
              <a:rPr dirty="0" sz="3600">
                <a:solidFill>
                  <a:srgbClr val="C82506"/>
                </a:solidFill>
                <a:latin typeface="MS PGothic"/>
                <a:cs typeface="MS PGothic"/>
              </a:rPr>
              <a:t>つ</a:t>
            </a:r>
            <a:r>
              <a:rPr dirty="0" sz="3600">
                <a:latin typeface="MS PGothic"/>
                <a:cs typeface="MS PGothic"/>
              </a:rPr>
              <a:t>」「</a:t>
            </a:r>
            <a:r>
              <a:rPr dirty="0" sz="3600" spc="-350">
                <a:solidFill>
                  <a:srgbClr val="C82506"/>
                </a:solidFill>
                <a:latin typeface="MS PGothic"/>
                <a:cs typeface="MS PGothic"/>
              </a:rPr>
              <a:t>ど</a:t>
            </a:r>
            <a:r>
              <a:rPr dirty="0" sz="3600" spc="-310">
                <a:solidFill>
                  <a:srgbClr val="C82506"/>
                </a:solidFill>
                <a:latin typeface="MS PGothic"/>
                <a:cs typeface="MS PGothic"/>
              </a:rPr>
              <a:t>こ</a:t>
            </a:r>
            <a:r>
              <a:rPr dirty="0" sz="3600">
                <a:latin typeface="MS PGothic"/>
                <a:cs typeface="MS PGothic"/>
              </a:rPr>
              <a:t>」で「</a:t>
            </a:r>
            <a:r>
              <a:rPr dirty="0" sz="3600" spc="-5">
                <a:solidFill>
                  <a:srgbClr val="C82506"/>
                </a:solidFill>
                <a:latin typeface="MS PGothic"/>
                <a:cs typeface="MS PGothic"/>
              </a:rPr>
              <a:t>だ</a:t>
            </a:r>
            <a:r>
              <a:rPr dirty="0" sz="3600">
                <a:solidFill>
                  <a:srgbClr val="C82506"/>
                </a:solidFill>
                <a:latin typeface="MS PGothic"/>
                <a:cs typeface="MS PGothic"/>
              </a:rPr>
              <a:t>れ</a:t>
            </a:r>
            <a:r>
              <a:rPr dirty="0" sz="3600">
                <a:latin typeface="MS PGothic"/>
                <a:cs typeface="MS PGothic"/>
              </a:rPr>
              <a:t>」が（に）「</a:t>
            </a:r>
            <a:r>
              <a:rPr dirty="0" sz="3600" spc="-5">
                <a:solidFill>
                  <a:srgbClr val="C82506"/>
                </a:solidFill>
                <a:latin typeface="MS PGothic"/>
                <a:cs typeface="MS PGothic"/>
              </a:rPr>
              <a:t>な</a:t>
            </a:r>
            <a:r>
              <a:rPr dirty="0" sz="3600">
                <a:solidFill>
                  <a:srgbClr val="C82506"/>
                </a:solidFill>
                <a:latin typeface="MS PGothic"/>
                <a:cs typeface="MS PGothic"/>
              </a:rPr>
              <a:t>ぜ</a:t>
            </a:r>
            <a:r>
              <a:rPr dirty="0" sz="3600">
                <a:latin typeface="MS PGothic"/>
                <a:cs typeface="MS PGothic"/>
              </a:rPr>
              <a:t>」「</a:t>
            </a:r>
            <a:r>
              <a:rPr dirty="0" sz="3600" spc="-5">
                <a:solidFill>
                  <a:srgbClr val="C82506"/>
                </a:solidFill>
                <a:latin typeface="MS PGothic"/>
                <a:cs typeface="MS PGothic"/>
              </a:rPr>
              <a:t>な</a:t>
            </a:r>
            <a:r>
              <a:rPr dirty="0" sz="3600">
                <a:solidFill>
                  <a:srgbClr val="C82506"/>
                </a:solidFill>
                <a:latin typeface="MS PGothic"/>
                <a:cs typeface="MS PGothic"/>
              </a:rPr>
              <a:t>に</a:t>
            </a:r>
            <a:r>
              <a:rPr dirty="0" sz="3600">
                <a:latin typeface="MS PGothic"/>
                <a:cs typeface="MS PGothic"/>
              </a:rPr>
              <a:t>」を「</a:t>
            </a:r>
            <a:r>
              <a:rPr dirty="0" sz="3600" spc="-5">
                <a:solidFill>
                  <a:srgbClr val="C82506"/>
                </a:solidFill>
                <a:latin typeface="MS PGothic"/>
                <a:cs typeface="MS PGothic"/>
              </a:rPr>
              <a:t>どのよう</a:t>
            </a:r>
            <a:r>
              <a:rPr dirty="0" sz="3600" spc="10">
                <a:solidFill>
                  <a:srgbClr val="C82506"/>
                </a:solidFill>
                <a:latin typeface="MS PGothic"/>
                <a:cs typeface="MS PGothic"/>
              </a:rPr>
              <a:t>に</a:t>
            </a:r>
            <a:r>
              <a:rPr dirty="0" sz="3600">
                <a:latin typeface="MS PGothic"/>
                <a:cs typeface="MS PGothic"/>
              </a:rPr>
              <a:t>」す </a:t>
            </a:r>
            <a:r>
              <a:rPr dirty="0" sz="3600" spc="-5">
                <a:latin typeface="MS PGothic"/>
                <a:cs typeface="MS PGothic"/>
              </a:rPr>
              <a:t>るか決めます</a:t>
            </a:r>
            <a:endParaRPr sz="3600">
              <a:latin typeface="MS PGothic"/>
              <a:cs typeface="MS PGothic"/>
            </a:endParaRPr>
          </a:p>
          <a:p>
            <a:pPr>
              <a:lnSpc>
                <a:spcPct val="100000"/>
              </a:lnSpc>
            </a:pPr>
            <a:endParaRPr sz="3600">
              <a:latin typeface="MS PGothic"/>
              <a:cs typeface="MS PGothic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200">
              <a:latin typeface="MS PGothic"/>
              <a:cs typeface="MS PGothic"/>
            </a:endParaRPr>
          </a:p>
          <a:p>
            <a:pPr marL="12700">
              <a:lnSpc>
                <a:spcPct val="100000"/>
              </a:lnSpc>
            </a:pPr>
            <a:r>
              <a:rPr dirty="0" sz="3600">
                <a:latin typeface="MS PGothic"/>
                <a:cs typeface="MS PGothic"/>
              </a:rPr>
              <a:t>計画が実行可能かどうか確認する場合にも</a:t>
            </a:r>
            <a:endParaRPr sz="3600">
              <a:latin typeface="MS PGothic"/>
              <a:cs typeface="MS PGothic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3600" spc="-5" b="1">
                <a:solidFill>
                  <a:srgbClr val="C82506"/>
                </a:solidFill>
                <a:latin typeface="Arial"/>
                <a:cs typeface="Arial"/>
              </a:rPr>
              <a:t>5W1H</a:t>
            </a:r>
            <a:r>
              <a:rPr dirty="0" sz="3600" spc="-5">
                <a:latin typeface="MS PGothic"/>
                <a:cs typeface="MS PGothic"/>
              </a:rPr>
              <a:t>で考えると</a:t>
            </a:r>
            <a:endParaRPr sz="3600">
              <a:latin typeface="MS PGothic"/>
              <a:cs typeface="MS PGothic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3600" spc="-55">
                <a:latin typeface="MS PGothic"/>
                <a:cs typeface="MS PGothic"/>
              </a:rPr>
              <a:t>ヌケやモレを防ぐことができます</a:t>
            </a:r>
            <a:endParaRPr sz="3600">
              <a:latin typeface="MS PGothic"/>
              <a:cs typeface="MS P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12950" y="4683295"/>
            <a:ext cx="2569873" cy="282225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38</a:t>
            </a:fld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4925" y="547185"/>
            <a:ext cx="228346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>
                <a:latin typeface="Arial MT"/>
                <a:cs typeface="Arial MT"/>
              </a:rPr>
              <a:t>5W1H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38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733175" y="2272275"/>
            <a:ext cx="11536045" cy="1565275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7625">
              <a:lnSpc>
                <a:spcPts val="4029"/>
              </a:lnSpc>
            </a:pPr>
            <a:r>
              <a:rPr dirty="0" sz="3400">
                <a:latin typeface="Arial MT"/>
                <a:cs typeface="Arial MT"/>
              </a:rPr>
              <a:t>JLPT</a:t>
            </a:r>
            <a:r>
              <a:rPr dirty="0" sz="3400" spc="-110">
                <a:latin typeface="Arial MT"/>
                <a:cs typeface="Arial MT"/>
              </a:rPr>
              <a:t> </a:t>
            </a:r>
            <a:r>
              <a:rPr dirty="0" sz="3400" spc="-5">
                <a:latin typeface="Arial MT"/>
                <a:cs typeface="Arial MT"/>
              </a:rPr>
              <a:t>N2</a:t>
            </a:r>
            <a:r>
              <a:rPr dirty="0" sz="3400" spc="-5">
                <a:latin typeface="MS PGothic"/>
                <a:cs typeface="MS PGothic"/>
              </a:rPr>
              <a:t>に合格するための行動計画です</a:t>
            </a:r>
            <a:endParaRPr sz="3400">
              <a:latin typeface="MS PGothic"/>
              <a:cs typeface="MS PGothic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100">
              <a:latin typeface="MS PGothic"/>
              <a:cs typeface="MS PGothic"/>
            </a:endParaRPr>
          </a:p>
          <a:p>
            <a:pPr marL="47625">
              <a:lnSpc>
                <a:spcPct val="100000"/>
              </a:lnSpc>
            </a:pPr>
            <a:r>
              <a:rPr dirty="0" sz="3400">
                <a:latin typeface="MS PGothic"/>
                <a:cs typeface="MS PGothic"/>
              </a:rPr>
              <a:t>「日本語の練習」</a:t>
            </a:r>
            <a:endParaRPr sz="3400">
              <a:latin typeface="MS PGothic"/>
              <a:cs typeface="MS P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6100" y="4071471"/>
            <a:ext cx="9614535" cy="4907280"/>
          </a:xfrm>
          <a:prstGeom prst="rect">
            <a:avLst/>
          </a:prstGeom>
        </p:spPr>
        <p:txBody>
          <a:bodyPr wrap="square" lIns="0" tIns="201295" rIns="0" bIns="0" rtlCol="0" vert="horz">
            <a:spAutoFit/>
          </a:bodyPr>
          <a:lstStyle/>
          <a:p>
            <a:pPr marL="102235">
              <a:lnSpc>
                <a:spcPct val="100000"/>
              </a:lnSpc>
              <a:spcBef>
                <a:spcPts val="1585"/>
              </a:spcBef>
            </a:pPr>
            <a:r>
              <a:rPr dirty="0" sz="2800" spc="-30">
                <a:latin typeface="MS PGothic"/>
                <a:cs typeface="MS PGothic"/>
              </a:rPr>
              <a:t>これだけの情報で何をすればいいかイメージできますか？</a:t>
            </a:r>
            <a:endParaRPr sz="2800">
              <a:latin typeface="MS PGothic"/>
              <a:cs typeface="MS PGothic"/>
            </a:endParaRPr>
          </a:p>
          <a:p>
            <a:pPr marL="114300">
              <a:lnSpc>
                <a:spcPct val="100000"/>
              </a:lnSpc>
              <a:spcBef>
                <a:spcPts val="1490"/>
              </a:spcBef>
            </a:pPr>
            <a:r>
              <a:rPr dirty="0" sz="2800" spc="-5">
                <a:latin typeface="Arial MT"/>
                <a:cs typeface="Arial MT"/>
              </a:rPr>
              <a:t>5W1H</a:t>
            </a:r>
            <a:r>
              <a:rPr dirty="0" sz="2800" spc="-5">
                <a:latin typeface="MS PGothic"/>
                <a:cs typeface="MS PGothic"/>
              </a:rPr>
              <a:t>で確認してみましょう</a:t>
            </a:r>
            <a:endParaRPr sz="2800">
              <a:latin typeface="MS PGothic"/>
              <a:cs typeface="MS PGothic"/>
            </a:endParaRPr>
          </a:p>
          <a:p>
            <a:pPr marL="12700">
              <a:lnSpc>
                <a:spcPct val="100000"/>
              </a:lnSpc>
              <a:spcBef>
                <a:spcPts val="1485"/>
              </a:spcBef>
              <a:tabLst>
                <a:tab pos="1383665" algn="l"/>
              </a:tabLst>
            </a:pPr>
            <a:r>
              <a:rPr dirty="0" u="heavy" sz="2800" spc="-5" b="1">
                <a:solidFill>
                  <a:srgbClr val="C82506"/>
                </a:solidFill>
                <a:uFill>
                  <a:solidFill>
                    <a:srgbClr val="C82506"/>
                  </a:solidFill>
                </a:uFill>
                <a:latin typeface="Arial"/>
                <a:cs typeface="Arial"/>
              </a:rPr>
              <a:t>W</a:t>
            </a:r>
            <a:r>
              <a:rPr dirty="0" sz="2800" spc="-5">
                <a:latin typeface="Arial MT"/>
                <a:cs typeface="Arial MT"/>
              </a:rPr>
              <a:t>hen	</a:t>
            </a:r>
            <a:r>
              <a:rPr dirty="0" sz="2800">
                <a:latin typeface="MS PGothic"/>
                <a:cs typeface="MS PGothic"/>
              </a:rPr>
              <a:t>：練習はいつするのか？</a:t>
            </a:r>
            <a:endParaRPr sz="2800">
              <a:latin typeface="MS PGothic"/>
              <a:cs typeface="MS PGothic"/>
            </a:endParaRPr>
          </a:p>
          <a:p>
            <a:pPr marL="12700">
              <a:lnSpc>
                <a:spcPct val="100000"/>
              </a:lnSpc>
              <a:tabLst>
                <a:tab pos="1383665" algn="l"/>
              </a:tabLst>
            </a:pPr>
            <a:r>
              <a:rPr dirty="0" u="heavy" sz="2800" spc="-5" b="1">
                <a:solidFill>
                  <a:srgbClr val="C82506"/>
                </a:solidFill>
                <a:uFill>
                  <a:solidFill>
                    <a:srgbClr val="C82506"/>
                  </a:solidFill>
                </a:uFill>
                <a:latin typeface="Arial"/>
                <a:cs typeface="Arial"/>
              </a:rPr>
              <a:t>W</a:t>
            </a:r>
            <a:r>
              <a:rPr dirty="0" sz="2800" spc="-5">
                <a:latin typeface="Arial MT"/>
                <a:cs typeface="Arial MT"/>
              </a:rPr>
              <a:t>here	</a:t>
            </a:r>
            <a:r>
              <a:rPr dirty="0" sz="2800" spc="-30">
                <a:latin typeface="MS PGothic"/>
                <a:cs typeface="MS PGothic"/>
              </a:rPr>
              <a:t>：</a:t>
            </a:r>
            <a:r>
              <a:rPr dirty="0" sz="2800" spc="-50">
                <a:latin typeface="MS PGothic"/>
                <a:cs typeface="MS PGothic"/>
              </a:rPr>
              <a:t>ど</a:t>
            </a:r>
            <a:r>
              <a:rPr dirty="0" sz="2800" spc="-45">
                <a:latin typeface="MS PGothic"/>
                <a:cs typeface="MS PGothic"/>
              </a:rPr>
              <a:t>こ</a:t>
            </a:r>
            <a:r>
              <a:rPr dirty="0" sz="2800" spc="-55">
                <a:latin typeface="MS PGothic"/>
                <a:cs typeface="MS PGothic"/>
              </a:rPr>
              <a:t>で</a:t>
            </a:r>
            <a:r>
              <a:rPr dirty="0" sz="2800" spc="-60">
                <a:latin typeface="MS PGothic"/>
                <a:cs typeface="MS PGothic"/>
              </a:rPr>
              <a:t>練習</a:t>
            </a:r>
            <a:r>
              <a:rPr dirty="0" sz="2800" spc="-55">
                <a:latin typeface="MS PGothic"/>
                <a:cs typeface="MS PGothic"/>
              </a:rPr>
              <a:t>す</a:t>
            </a:r>
            <a:r>
              <a:rPr dirty="0" sz="2800" spc="-50">
                <a:latin typeface="MS PGothic"/>
                <a:cs typeface="MS PGothic"/>
              </a:rPr>
              <a:t>る</a:t>
            </a:r>
            <a:r>
              <a:rPr dirty="0" sz="2800" spc="-60">
                <a:latin typeface="MS PGothic"/>
                <a:cs typeface="MS PGothic"/>
              </a:rPr>
              <a:t>のか？</a:t>
            </a:r>
            <a:endParaRPr sz="2800">
              <a:latin typeface="MS PGothic"/>
              <a:cs typeface="MS PGothic"/>
            </a:endParaRPr>
          </a:p>
          <a:p>
            <a:pPr marL="12700" marR="2786380">
              <a:lnSpc>
                <a:spcPct val="100000"/>
              </a:lnSpc>
              <a:tabLst>
                <a:tab pos="1383665" algn="l"/>
              </a:tabLst>
            </a:pPr>
            <a:r>
              <a:rPr dirty="0" u="heavy" sz="2800" spc="-5" b="1">
                <a:solidFill>
                  <a:srgbClr val="C82506"/>
                </a:solidFill>
                <a:uFill>
                  <a:solidFill>
                    <a:srgbClr val="C82506"/>
                  </a:solidFill>
                </a:uFill>
                <a:latin typeface="Arial"/>
                <a:cs typeface="Arial"/>
              </a:rPr>
              <a:t>W</a:t>
            </a:r>
            <a:r>
              <a:rPr dirty="0" sz="2800" spc="-5">
                <a:latin typeface="Arial MT"/>
                <a:cs typeface="Arial MT"/>
              </a:rPr>
              <a:t>ho	</a:t>
            </a:r>
            <a:r>
              <a:rPr dirty="0" sz="2800" spc="-25">
                <a:latin typeface="MS PGothic"/>
                <a:cs typeface="MS PGothic"/>
              </a:rPr>
              <a:t>：</a:t>
            </a:r>
            <a:r>
              <a:rPr dirty="0" sz="2800" spc="-40">
                <a:latin typeface="MS PGothic"/>
                <a:cs typeface="MS PGothic"/>
              </a:rPr>
              <a:t>こ</a:t>
            </a:r>
            <a:r>
              <a:rPr dirty="0" sz="2800" spc="-50">
                <a:latin typeface="MS PGothic"/>
                <a:cs typeface="MS PGothic"/>
              </a:rPr>
              <a:t>れは当然</a:t>
            </a:r>
            <a:r>
              <a:rPr dirty="0" sz="2800" spc="-25">
                <a:latin typeface="MS PGothic"/>
                <a:cs typeface="MS PGothic"/>
              </a:rPr>
              <a:t>「</a:t>
            </a:r>
            <a:r>
              <a:rPr dirty="0" sz="2800" spc="-50">
                <a:latin typeface="MS PGothic"/>
                <a:cs typeface="MS PGothic"/>
              </a:rPr>
              <a:t>私</a:t>
            </a:r>
            <a:r>
              <a:rPr dirty="0" sz="2800" spc="-25">
                <a:latin typeface="MS PGothic"/>
                <a:cs typeface="MS PGothic"/>
              </a:rPr>
              <a:t>」</a:t>
            </a:r>
            <a:r>
              <a:rPr dirty="0" sz="2800" spc="-50">
                <a:latin typeface="MS PGothic"/>
                <a:cs typeface="MS PGothic"/>
              </a:rPr>
              <a:t>が</a:t>
            </a:r>
            <a:r>
              <a:rPr dirty="0" sz="2800" spc="-45">
                <a:latin typeface="MS PGothic"/>
                <a:cs typeface="MS PGothic"/>
              </a:rPr>
              <a:t>する</a:t>
            </a:r>
            <a:r>
              <a:rPr dirty="0" sz="2800" spc="-50">
                <a:latin typeface="MS PGothic"/>
                <a:cs typeface="MS PGothic"/>
              </a:rPr>
              <a:t>ので</a:t>
            </a:r>
            <a:r>
              <a:rPr dirty="0" sz="2800" spc="-5">
                <a:latin typeface="Arial MT"/>
                <a:cs typeface="Arial MT"/>
              </a:rPr>
              <a:t>OK </a:t>
            </a:r>
            <a:r>
              <a:rPr dirty="0" sz="2800">
                <a:latin typeface="Arial MT"/>
                <a:cs typeface="Arial MT"/>
              </a:rPr>
              <a:t> </a:t>
            </a:r>
            <a:r>
              <a:rPr dirty="0" u="heavy" sz="2800" spc="-5" b="1">
                <a:solidFill>
                  <a:srgbClr val="C82506"/>
                </a:solidFill>
                <a:uFill>
                  <a:solidFill>
                    <a:srgbClr val="C82506"/>
                  </a:solidFill>
                </a:uFill>
                <a:latin typeface="Arial"/>
                <a:cs typeface="Arial"/>
              </a:rPr>
              <a:t>W</a:t>
            </a:r>
            <a:r>
              <a:rPr dirty="0" sz="2800" spc="-5">
                <a:latin typeface="Arial MT"/>
                <a:cs typeface="Arial MT"/>
              </a:rPr>
              <a:t>hy	</a:t>
            </a:r>
            <a:r>
              <a:rPr dirty="0" sz="2800" spc="-5">
                <a:latin typeface="MS PGothic"/>
                <a:cs typeface="MS PGothic"/>
              </a:rPr>
              <a:t>：</a:t>
            </a:r>
            <a:r>
              <a:rPr dirty="0" sz="2800" spc="-5">
                <a:latin typeface="Arial MT"/>
                <a:cs typeface="Arial MT"/>
              </a:rPr>
              <a:t>JLPT</a:t>
            </a:r>
            <a:r>
              <a:rPr dirty="0" sz="2800" spc="-125">
                <a:latin typeface="Arial MT"/>
                <a:cs typeface="Arial MT"/>
              </a:rPr>
              <a:t> </a:t>
            </a:r>
            <a:r>
              <a:rPr dirty="0" sz="2800" spc="-5">
                <a:latin typeface="Arial MT"/>
                <a:cs typeface="Arial MT"/>
              </a:rPr>
              <a:t>N2</a:t>
            </a:r>
            <a:r>
              <a:rPr dirty="0" sz="2800" spc="-5">
                <a:latin typeface="MS PGothic"/>
                <a:cs typeface="MS PGothic"/>
              </a:rPr>
              <a:t>に合格するためなの</a:t>
            </a:r>
            <a:r>
              <a:rPr dirty="0" sz="2800" spc="5">
                <a:latin typeface="MS PGothic"/>
                <a:cs typeface="MS PGothic"/>
              </a:rPr>
              <a:t>で</a:t>
            </a:r>
            <a:r>
              <a:rPr dirty="0" sz="2800" spc="-5">
                <a:latin typeface="Arial MT"/>
                <a:cs typeface="Arial MT"/>
              </a:rPr>
              <a:t>OK </a:t>
            </a:r>
            <a:r>
              <a:rPr dirty="0" sz="2800" spc="-765">
                <a:latin typeface="Arial MT"/>
                <a:cs typeface="Arial MT"/>
              </a:rPr>
              <a:t> </a:t>
            </a:r>
            <a:r>
              <a:rPr dirty="0" u="heavy" sz="2800" spc="-5" b="1">
                <a:solidFill>
                  <a:srgbClr val="C82506"/>
                </a:solidFill>
                <a:uFill>
                  <a:solidFill>
                    <a:srgbClr val="C82506"/>
                  </a:solidFill>
                </a:uFill>
                <a:latin typeface="Arial"/>
                <a:cs typeface="Arial"/>
              </a:rPr>
              <a:t>W</a:t>
            </a:r>
            <a:r>
              <a:rPr dirty="0" sz="2800" spc="-5">
                <a:latin typeface="Arial MT"/>
                <a:cs typeface="Arial MT"/>
              </a:rPr>
              <a:t>hat	</a:t>
            </a:r>
            <a:r>
              <a:rPr dirty="0" sz="2800">
                <a:latin typeface="MS PGothic"/>
                <a:cs typeface="MS PGothic"/>
              </a:rPr>
              <a:t>：何の練習？聴解？読解？文法？ </a:t>
            </a:r>
            <a:r>
              <a:rPr dirty="0" sz="2800" spc="5">
                <a:latin typeface="MS PGothic"/>
                <a:cs typeface="MS PGothic"/>
              </a:rPr>
              <a:t> </a:t>
            </a:r>
            <a:r>
              <a:rPr dirty="0" u="heavy" sz="2800" spc="-5" b="1">
                <a:solidFill>
                  <a:srgbClr val="C82506"/>
                </a:solidFill>
                <a:uFill>
                  <a:solidFill>
                    <a:srgbClr val="C82506"/>
                  </a:solidFill>
                </a:uFill>
                <a:latin typeface="Arial"/>
                <a:cs typeface="Arial"/>
              </a:rPr>
              <a:t>H</a:t>
            </a:r>
            <a:r>
              <a:rPr dirty="0" sz="2800" spc="-5">
                <a:latin typeface="Arial MT"/>
                <a:cs typeface="Arial MT"/>
              </a:rPr>
              <a:t>ow	</a:t>
            </a:r>
            <a:r>
              <a:rPr dirty="0" sz="2800">
                <a:latin typeface="MS PGothic"/>
                <a:cs typeface="MS PGothic"/>
              </a:rPr>
              <a:t>：どうやってするの？</a:t>
            </a:r>
            <a:endParaRPr sz="2800">
              <a:latin typeface="MS PGothic"/>
              <a:cs typeface="MS PGothic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00">
              <a:latin typeface="MS PGothic"/>
              <a:cs typeface="MS PGothic"/>
            </a:endParaRPr>
          </a:p>
          <a:p>
            <a:pPr marL="12700">
              <a:lnSpc>
                <a:spcPct val="100000"/>
              </a:lnSpc>
            </a:pPr>
            <a:r>
              <a:rPr dirty="0" sz="2800" spc="-5">
                <a:latin typeface="Arial MT"/>
                <a:cs typeface="Arial MT"/>
              </a:rPr>
              <a:t>N2</a:t>
            </a:r>
            <a:r>
              <a:rPr dirty="0" sz="2800" spc="-25">
                <a:latin typeface="MS PGothic"/>
                <a:cs typeface="MS PGothic"/>
              </a:rPr>
              <a:t>合格</a:t>
            </a:r>
            <a:r>
              <a:rPr dirty="0" sz="2800" spc="-20">
                <a:latin typeface="MS PGothic"/>
                <a:cs typeface="MS PGothic"/>
              </a:rPr>
              <a:t>できる</a:t>
            </a:r>
            <a:r>
              <a:rPr dirty="0" sz="2800" spc="-25">
                <a:latin typeface="MS PGothic"/>
                <a:cs typeface="MS PGothic"/>
              </a:rPr>
              <a:t>ためにす</a:t>
            </a:r>
            <a:r>
              <a:rPr dirty="0" sz="2800" spc="-20">
                <a:latin typeface="MS PGothic"/>
                <a:cs typeface="MS PGothic"/>
              </a:rPr>
              <a:t>ること</a:t>
            </a:r>
            <a:r>
              <a:rPr dirty="0" sz="2800" spc="-25">
                <a:latin typeface="MS PGothic"/>
                <a:cs typeface="MS PGothic"/>
              </a:rPr>
              <a:t>が具体的に</a:t>
            </a:r>
            <a:r>
              <a:rPr dirty="0" sz="2800" spc="-20">
                <a:latin typeface="MS PGothic"/>
                <a:cs typeface="MS PGothic"/>
              </a:rPr>
              <a:t>なって</a:t>
            </a:r>
            <a:r>
              <a:rPr dirty="0" sz="2800" spc="-25">
                <a:latin typeface="MS PGothic"/>
                <a:cs typeface="MS PGothic"/>
              </a:rPr>
              <a:t>い</a:t>
            </a:r>
            <a:r>
              <a:rPr dirty="0" sz="2800" spc="-20">
                <a:latin typeface="MS PGothic"/>
                <a:cs typeface="MS PGothic"/>
              </a:rPr>
              <a:t>る</a:t>
            </a:r>
            <a:r>
              <a:rPr dirty="0" sz="2800" spc="-25">
                <a:latin typeface="MS PGothic"/>
                <a:cs typeface="MS PGothic"/>
              </a:rPr>
              <a:t>か</a:t>
            </a:r>
            <a:r>
              <a:rPr dirty="0" sz="2800" spc="-15">
                <a:latin typeface="MS PGothic"/>
                <a:cs typeface="MS PGothic"/>
              </a:rPr>
              <a:t>、</a:t>
            </a:r>
            <a:r>
              <a:rPr dirty="0" sz="2800" spc="-25">
                <a:latin typeface="MS PGothic"/>
                <a:cs typeface="MS PGothic"/>
              </a:rPr>
              <a:t>確認す</a:t>
            </a:r>
            <a:r>
              <a:rPr dirty="0" sz="2800" spc="-20">
                <a:latin typeface="MS PGothic"/>
                <a:cs typeface="MS PGothic"/>
              </a:rPr>
              <a:t>る</a:t>
            </a:r>
            <a:endParaRPr sz="2800">
              <a:latin typeface="MS PGothic"/>
              <a:cs typeface="MS P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004800" cy="9753600"/>
            <a:chOff x="0" y="0"/>
            <a:chExt cx="13004800" cy="9753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004800" cy="97536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388" y="2912109"/>
              <a:ext cx="12784100" cy="33959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65988" y="3267709"/>
              <a:ext cx="12073255" cy="2684780"/>
            </a:xfrm>
            <a:custGeom>
              <a:avLst/>
              <a:gdLst/>
              <a:ahLst/>
              <a:cxnLst/>
              <a:rect l="l" t="t" r="r" b="b"/>
              <a:pathLst>
                <a:path w="12073255" h="2684779">
                  <a:moveTo>
                    <a:pt x="12072899" y="2684699"/>
                  </a:moveTo>
                  <a:lnTo>
                    <a:pt x="0" y="2684699"/>
                  </a:lnTo>
                  <a:lnTo>
                    <a:pt x="0" y="0"/>
                  </a:lnTo>
                  <a:lnTo>
                    <a:pt x="12072899" y="0"/>
                  </a:lnTo>
                  <a:lnTo>
                    <a:pt x="12072899" y="2684699"/>
                  </a:lnTo>
                  <a:close/>
                </a:path>
              </a:pathLst>
            </a:custGeom>
            <a:solidFill>
              <a:srgbClr val="FFFFFF">
                <a:alpha val="8156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65988" y="3267709"/>
            <a:ext cx="12073255" cy="2684780"/>
          </a:xfrm>
          <a:prstGeom prst="rect">
            <a:avLst/>
          </a:prstGeom>
        </p:spPr>
        <p:txBody>
          <a:bodyPr wrap="square" lIns="0" tIns="337185" rIns="0" bIns="0" rtlCol="0" vert="horz">
            <a:spAutoFit/>
          </a:bodyPr>
          <a:lstStyle/>
          <a:p>
            <a:pPr algn="ctr">
              <a:lnSpc>
                <a:spcPts val="6809"/>
              </a:lnSpc>
              <a:spcBef>
                <a:spcPts val="2655"/>
              </a:spcBef>
            </a:pPr>
            <a:r>
              <a:rPr dirty="0" sz="6000">
                <a:solidFill>
                  <a:srgbClr val="C82506"/>
                </a:solidFill>
                <a:latin typeface="MS PGothic"/>
                <a:cs typeface="MS PGothic"/>
              </a:rPr>
              <a:t>事前学習は以上です</a:t>
            </a:r>
            <a:endParaRPr sz="6000">
              <a:latin typeface="MS PGothic"/>
              <a:cs typeface="MS PGothic"/>
            </a:endParaRPr>
          </a:p>
          <a:p>
            <a:pPr algn="ctr">
              <a:lnSpc>
                <a:spcPts val="6809"/>
              </a:lnSpc>
            </a:pPr>
            <a:r>
              <a:rPr dirty="0" sz="6000">
                <a:solidFill>
                  <a:srgbClr val="C82506"/>
                </a:solidFill>
                <a:latin typeface="MS PGothic"/>
                <a:cs typeface="MS PGothic"/>
              </a:rPr>
              <a:t>授業で元気に会いましょう！</a:t>
            </a:r>
            <a:endParaRPr sz="6000">
              <a:latin typeface="MS PGothic"/>
              <a:cs typeface="MS PGothic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0388" y="5742545"/>
            <a:ext cx="12784100" cy="20954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65988" y="6098145"/>
            <a:ext cx="12073255" cy="1384300"/>
          </a:xfrm>
          <a:prstGeom prst="rect">
            <a:avLst/>
          </a:prstGeom>
          <a:solidFill>
            <a:srgbClr val="FFFFFF">
              <a:alpha val="81568"/>
            </a:srgbClr>
          </a:solidFill>
        </p:spPr>
        <p:txBody>
          <a:bodyPr wrap="square" lIns="0" tIns="26098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55"/>
              </a:spcBef>
              <a:tabLst>
                <a:tab pos="3877945" algn="l"/>
              </a:tabLst>
            </a:pPr>
            <a:r>
              <a:rPr dirty="0" sz="5300" spc="-5" i="1">
                <a:solidFill>
                  <a:srgbClr val="C82506"/>
                </a:solidFill>
                <a:latin typeface="Times New Roman"/>
                <a:cs typeface="Times New Roman"/>
              </a:rPr>
              <a:t>Gặp</a:t>
            </a:r>
            <a:r>
              <a:rPr dirty="0" sz="5300" i="1">
                <a:solidFill>
                  <a:srgbClr val="C82506"/>
                </a:solidFill>
                <a:latin typeface="Times New Roman"/>
                <a:cs typeface="Times New Roman"/>
              </a:rPr>
              <a:t> </a:t>
            </a:r>
            <a:r>
              <a:rPr dirty="0" sz="5300" spc="-5" i="1">
                <a:solidFill>
                  <a:srgbClr val="C82506"/>
                </a:solidFill>
                <a:latin typeface="Times New Roman"/>
                <a:cs typeface="Times New Roman"/>
              </a:rPr>
              <a:t>em </a:t>
            </a:r>
            <a:r>
              <a:rPr dirty="0" sz="5300" spc="-45" i="1">
                <a:solidFill>
                  <a:srgbClr val="C82506"/>
                </a:solidFill>
                <a:latin typeface="Times New Roman"/>
                <a:cs typeface="Times New Roman"/>
              </a:rPr>
              <a:t>trong	</a:t>
            </a:r>
            <a:r>
              <a:rPr dirty="0" sz="5300" spc="-10" i="1">
                <a:solidFill>
                  <a:srgbClr val="C82506"/>
                </a:solidFill>
                <a:latin typeface="Times New Roman"/>
                <a:cs typeface="Times New Roman"/>
              </a:rPr>
              <a:t>lớp</a:t>
            </a:r>
            <a:r>
              <a:rPr dirty="0" sz="5300" spc="-50" i="1">
                <a:solidFill>
                  <a:srgbClr val="C82506"/>
                </a:solidFill>
                <a:latin typeface="Times New Roman"/>
                <a:cs typeface="Times New Roman"/>
              </a:rPr>
              <a:t> </a:t>
            </a:r>
            <a:r>
              <a:rPr dirty="0" sz="5300" i="1">
                <a:solidFill>
                  <a:srgbClr val="C82506"/>
                </a:solidFill>
                <a:latin typeface="Times New Roman"/>
                <a:cs typeface="Times New Roman"/>
              </a:rPr>
              <a:t>học.</a:t>
            </a:r>
            <a:endParaRPr sz="53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38</a:t>
            </a:fld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44771" y="4345863"/>
            <a:ext cx="431228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参考</a:t>
            </a:r>
            <a:r>
              <a:rPr dirty="0" spc="-5"/>
              <a:t>：</a:t>
            </a:r>
            <a:r>
              <a:rPr dirty="0" spc="-10">
                <a:latin typeface="Arial MT"/>
                <a:cs typeface="Arial MT"/>
              </a:rPr>
              <a:t>PDCA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38</a:t>
            </a:fld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4925" y="545279"/>
            <a:ext cx="453009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>
                <a:latin typeface="Arial MT"/>
                <a:cs typeface="Arial MT"/>
              </a:rPr>
              <a:t>PDC</a:t>
            </a:r>
            <a:r>
              <a:rPr dirty="0" spc="15">
                <a:latin typeface="Arial MT"/>
                <a:cs typeface="Arial MT"/>
              </a:rPr>
              <a:t>A</a:t>
            </a:r>
            <a:r>
              <a:rPr dirty="0" spc="-5"/>
              <a:t>とは？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35215" y="2212820"/>
            <a:ext cx="9577070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 b="1">
                <a:latin typeface="Arial"/>
                <a:cs typeface="Arial"/>
              </a:rPr>
              <a:t>Plan(</a:t>
            </a:r>
            <a:r>
              <a:rPr dirty="0" sz="2800">
                <a:latin typeface="MS PGothic"/>
                <a:cs typeface="MS PGothic"/>
              </a:rPr>
              <a:t>計</a:t>
            </a:r>
            <a:r>
              <a:rPr dirty="0" sz="2800" spc="-5">
                <a:latin typeface="MS PGothic"/>
                <a:cs typeface="MS PGothic"/>
              </a:rPr>
              <a:t>画</a:t>
            </a:r>
            <a:r>
              <a:rPr dirty="0" sz="2800" spc="-5" b="1">
                <a:latin typeface="Arial"/>
                <a:cs typeface="Arial"/>
              </a:rPr>
              <a:t>)</a:t>
            </a:r>
            <a:r>
              <a:rPr dirty="0" sz="2800" spc="-5">
                <a:latin typeface="MS PGothic"/>
                <a:cs typeface="MS PGothic"/>
              </a:rPr>
              <a:t>・</a:t>
            </a:r>
            <a:r>
              <a:rPr dirty="0" sz="2800" spc="-5" b="1">
                <a:latin typeface="Arial"/>
                <a:cs typeface="Arial"/>
              </a:rPr>
              <a:t>Do</a:t>
            </a:r>
            <a:r>
              <a:rPr dirty="0" sz="2800" spc="-5">
                <a:latin typeface="MS PGothic"/>
                <a:cs typeface="MS PGothic"/>
              </a:rPr>
              <a:t>（</a:t>
            </a:r>
            <a:r>
              <a:rPr dirty="0" sz="2800">
                <a:latin typeface="MS PGothic"/>
                <a:cs typeface="MS PGothic"/>
              </a:rPr>
              <a:t>実行）</a:t>
            </a:r>
            <a:r>
              <a:rPr dirty="0" sz="2800" spc="-5">
                <a:latin typeface="MS PGothic"/>
                <a:cs typeface="MS PGothic"/>
              </a:rPr>
              <a:t>・</a:t>
            </a:r>
            <a:r>
              <a:rPr dirty="0" sz="2800" spc="-5" b="1">
                <a:latin typeface="Arial"/>
                <a:cs typeface="Arial"/>
              </a:rPr>
              <a:t>Check</a:t>
            </a:r>
            <a:r>
              <a:rPr dirty="0" sz="2800" spc="-5">
                <a:latin typeface="MS PGothic"/>
                <a:cs typeface="MS PGothic"/>
              </a:rPr>
              <a:t>（</a:t>
            </a:r>
            <a:r>
              <a:rPr dirty="0" sz="2800">
                <a:latin typeface="MS PGothic"/>
                <a:cs typeface="MS PGothic"/>
              </a:rPr>
              <a:t>評価）</a:t>
            </a:r>
            <a:r>
              <a:rPr dirty="0" sz="2800" spc="-5">
                <a:latin typeface="MS PGothic"/>
                <a:cs typeface="MS PGothic"/>
              </a:rPr>
              <a:t>・</a:t>
            </a:r>
            <a:r>
              <a:rPr dirty="0" sz="2800" spc="-5" b="1">
                <a:latin typeface="Arial"/>
                <a:cs typeface="Arial"/>
              </a:rPr>
              <a:t>Action</a:t>
            </a:r>
            <a:r>
              <a:rPr dirty="0" sz="2800" spc="-5">
                <a:latin typeface="MS PGothic"/>
                <a:cs typeface="MS PGothic"/>
              </a:rPr>
              <a:t>（</a:t>
            </a:r>
            <a:r>
              <a:rPr dirty="0" sz="2800">
                <a:latin typeface="MS PGothic"/>
                <a:cs typeface="MS PGothic"/>
              </a:rPr>
              <a:t>改善）</a:t>
            </a:r>
            <a:endParaRPr sz="2800">
              <a:latin typeface="MS PGothic"/>
              <a:cs typeface="MS PGothic"/>
            </a:endParaRPr>
          </a:p>
          <a:p>
            <a:pPr marL="12700">
              <a:lnSpc>
                <a:spcPct val="100000"/>
              </a:lnSpc>
            </a:pPr>
            <a:r>
              <a:rPr dirty="0" sz="2800" spc="-55">
                <a:latin typeface="MS PGothic"/>
                <a:cs typeface="MS PGothic"/>
              </a:rPr>
              <a:t>を繰り返すことによって</a:t>
            </a:r>
            <a:r>
              <a:rPr dirty="0" sz="2800" spc="-30">
                <a:latin typeface="MS PGothic"/>
                <a:cs typeface="MS PGothic"/>
              </a:rPr>
              <a:t>、</a:t>
            </a:r>
            <a:r>
              <a:rPr dirty="0" u="heavy" sz="2800">
                <a:uFill>
                  <a:solidFill>
                    <a:srgbClr val="000000"/>
                  </a:solidFill>
                </a:uFill>
                <a:latin typeface="MS PGothic"/>
                <a:cs typeface="MS PGothic"/>
              </a:rPr>
              <a:t>業務を継続的に改善していく手</a:t>
            </a:r>
            <a:r>
              <a:rPr dirty="0" u="heavy" sz="2800" spc="-10">
                <a:uFill>
                  <a:solidFill>
                    <a:srgbClr val="000000"/>
                  </a:solidFill>
                </a:uFill>
                <a:latin typeface="MS PGothic"/>
                <a:cs typeface="MS PGothic"/>
              </a:rPr>
              <a:t>法</a:t>
            </a:r>
            <a:r>
              <a:rPr dirty="0" sz="2800" spc="-180">
                <a:latin typeface="MS PGothic"/>
                <a:cs typeface="MS PGothic"/>
              </a:rPr>
              <a:t>のこと</a:t>
            </a:r>
            <a:endParaRPr sz="2800">
              <a:latin typeface="MS PGothic"/>
              <a:cs typeface="MS P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257051" y="3622842"/>
            <a:ext cx="4490720" cy="5852795"/>
            <a:chOff x="4257051" y="3622842"/>
            <a:chExt cx="4490720" cy="58527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57051" y="4257931"/>
              <a:ext cx="4490697" cy="440415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502400" y="3622842"/>
              <a:ext cx="0" cy="711835"/>
            </a:xfrm>
            <a:custGeom>
              <a:avLst/>
              <a:gdLst/>
              <a:ahLst/>
              <a:cxnLst/>
              <a:rect l="l" t="t" r="r" b="b"/>
              <a:pathLst>
                <a:path w="0" h="711835">
                  <a:moveTo>
                    <a:pt x="0" y="711299"/>
                  </a:moveTo>
                  <a:lnTo>
                    <a:pt x="0" y="0"/>
                  </a:lnTo>
                </a:path>
              </a:pathLst>
            </a:custGeom>
            <a:ln w="12699">
              <a:solidFill>
                <a:srgbClr val="DE6A1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502400" y="8609694"/>
              <a:ext cx="0" cy="866140"/>
            </a:xfrm>
            <a:custGeom>
              <a:avLst/>
              <a:gdLst/>
              <a:ahLst/>
              <a:cxnLst/>
              <a:rect l="l" t="t" r="r" b="b"/>
              <a:pathLst>
                <a:path w="0" h="866140">
                  <a:moveTo>
                    <a:pt x="0" y="865799"/>
                  </a:moveTo>
                  <a:lnTo>
                    <a:pt x="0" y="0"/>
                  </a:lnTo>
                </a:path>
              </a:pathLst>
            </a:custGeom>
            <a:ln w="12699">
              <a:solidFill>
                <a:srgbClr val="6FBE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1179603" y="6460007"/>
            <a:ext cx="2824480" cy="0"/>
          </a:xfrm>
          <a:custGeom>
            <a:avLst/>
            <a:gdLst/>
            <a:ahLst/>
            <a:cxnLst/>
            <a:rect l="l" t="t" r="r" b="b"/>
            <a:pathLst>
              <a:path w="2824479" h="0">
                <a:moveTo>
                  <a:pt x="0" y="0"/>
                </a:moveTo>
                <a:lnTo>
                  <a:pt x="2823899" y="0"/>
                </a:lnTo>
              </a:path>
            </a:pathLst>
          </a:custGeom>
          <a:ln w="12699">
            <a:solidFill>
              <a:srgbClr val="009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903410" y="6396507"/>
            <a:ext cx="2824480" cy="0"/>
          </a:xfrm>
          <a:custGeom>
            <a:avLst/>
            <a:gdLst/>
            <a:ahLst/>
            <a:cxnLst/>
            <a:rect l="l" t="t" r="r" b="b"/>
            <a:pathLst>
              <a:path w="2824479" h="0">
                <a:moveTo>
                  <a:pt x="0" y="0"/>
                </a:moveTo>
                <a:lnTo>
                  <a:pt x="2823899" y="0"/>
                </a:lnTo>
              </a:path>
            </a:pathLst>
          </a:custGeom>
          <a:ln w="12699">
            <a:solidFill>
              <a:srgbClr val="B268E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279067" y="3703601"/>
            <a:ext cx="2636520" cy="2618740"/>
          </a:xfrm>
          <a:prstGeom prst="rect">
            <a:avLst/>
          </a:prstGeom>
        </p:spPr>
        <p:txBody>
          <a:bodyPr wrap="square" lIns="0" tIns="2139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dirty="0" sz="2800" spc="-5" b="1">
                <a:latin typeface="Arial"/>
                <a:cs typeface="Arial"/>
              </a:rPr>
              <a:t>Plan</a:t>
            </a:r>
            <a:r>
              <a:rPr dirty="0" sz="2800" spc="-5">
                <a:latin typeface="MS PGothic"/>
                <a:cs typeface="MS PGothic"/>
              </a:rPr>
              <a:t>（</a:t>
            </a:r>
            <a:r>
              <a:rPr dirty="0" sz="2800">
                <a:latin typeface="MS PGothic"/>
                <a:cs typeface="MS PGothic"/>
              </a:rPr>
              <a:t>計画）</a:t>
            </a:r>
            <a:endParaRPr sz="2800">
              <a:latin typeface="MS PGothic"/>
              <a:cs typeface="MS PGothic"/>
            </a:endParaRPr>
          </a:p>
          <a:p>
            <a:pPr marL="12700" marR="207010">
              <a:lnSpc>
                <a:spcPct val="130000"/>
              </a:lnSpc>
              <a:spcBef>
                <a:spcPts val="495"/>
              </a:spcBef>
            </a:pPr>
            <a:r>
              <a:rPr dirty="0" sz="2400">
                <a:latin typeface="MS PGothic"/>
                <a:cs typeface="MS PGothic"/>
              </a:rPr>
              <a:t>目的達成のための </a:t>
            </a:r>
            <a:r>
              <a:rPr dirty="0" u="heavy" sz="2400">
                <a:uFill>
                  <a:solidFill>
                    <a:srgbClr val="000000"/>
                  </a:solidFill>
                </a:uFill>
                <a:latin typeface="MS PGothic"/>
                <a:cs typeface="MS PGothic"/>
              </a:rPr>
              <a:t>目標を設定</a:t>
            </a:r>
            <a:r>
              <a:rPr dirty="0" sz="2400" spc="-5">
                <a:latin typeface="MS PGothic"/>
                <a:cs typeface="MS PGothic"/>
              </a:rPr>
              <a:t>し、</a:t>
            </a:r>
            <a:endParaRPr sz="2400">
              <a:latin typeface="MS PGothic"/>
              <a:cs typeface="MS PGothic"/>
            </a:endParaRPr>
          </a:p>
          <a:p>
            <a:pPr marL="12700" marR="5080">
              <a:lnSpc>
                <a:spcPct val="130000"/>
              </a:lnSpc>
            </a:pPr>
            <a:r>
              <a:rPr dirty="0" sz="2400">
                <a:latin typeface="MS PGothic"/>
                <a:cs typeface="MS PGothic"/>
              </a:rPr>
              <a:t>達成のための</a:t>
            </a:r>
            <a:r>
              <a:rPr dirty="0" u="heavy" sz="2400">
                <a:uFill>
                  <a:solidFill>
                    <a:srgbClr val="000000"/>
                  </a:solidFill>
                </a:uFill>
                <a:latin typeface="MS PGothic"/>
                <a:cs typeface="MS PGothic"/>
              </a:rPr>
              <a:t>手段</a:t>
            </a:r>
            <a:r>
              <a:rPr dirty="0" sz="2400">
                <a:latin typeface="MS PGothic"/>
                <a:cs typeface="MS PGothic"/>
              </a:rPr>
              <a:t>、 </a:t>
            </a:r>
            <a:r>
              <a:rPr dirty="0" u="heavy" sz="2400">
                <a:uFill>
                  <a:solidFill>
                    <a:srgbClr val="000000"/>
                  </a:solidFill>
                </a:uFill>
                <a:latin typeface="MS PGothic"/>
                <a:cs typeface="MS PGothic"/>
              </a:rPr>
              <a:t>行動</a:t>
            </a:r>
            <a:r>
              <a:rPr dirty="0" sz="2400">
                <a:latin typeface="MS PGothic"/>
                <a:cs typeface="MS PGothic"/>
              </a:rPr>
              <a:t>、</a:t>
            </a:r>
            <a:r>
              <a:rPr dirty="0" u="heavy" sz="2400">
                <a:uFill>
                  <a:solidFill>
                    <a:srgbClr val="000000"/>
                  </a:solidFill>
                </a:uFill>
                <a:latin typeface="MS PGothic"/>
                <a:cs typeface="MS PGothic"/>
              </a:rPr>
              <a:t>量</a:t>
            </a:r>
            <a:r>
              <a:rPr dirty="0" sz="2400" spc="-5">
                <a:latin typeface="MS PGothic"/>
                <a:cs typeface="MS PGothic"/>
              </a:rPr>
              <a:t>を決める</a:t>
            </a:r>
            <a:endParaRPr sz="2400">
              <a:latin typeface="MS PGothic"/>
              <a:cs typeface="MS PGothic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38</a:t>
            </a:fld>
          </a:p>
        </p:txBody>
      </p:sp>
      <p:sp>
        <p:nvSpPr>
          <p:cNvPr id="11" name="object 11"/>
          <p:cNvSpPr txBox="1"/>
          <p:nvPr/>
        </p:nvSpPr>
        <p:spPr>
          <a:xfrm>
            <a:off x="8924011" y="3802097"/>
            <a:ext cx="2473325" cy="2143125"/>
          </a:xfrm>
          <a:prstGeom prst="rect">
            <a:avLst/>
          </a:prstGeom>
        </p:spPr>
        <p:txBody>
          <a:bodyPr wrap="square" lIns="0" tIns="2139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dirty="0" sz="2800" spc="-5" b="1">
                <a:latin typeface="Arial"/>
                <a:cs typeface="Arial"/>
              </a:rPr>
              <a:t>Do</a:t>
            </a:r>
            <a:r>
              <a:rPr dirty="0" sz="2800" spc="-5">
                <a:latin typeface="MS PGothic"/>
                <a:cs typeface="MS PGothic"/>
              </a:rPr>
              <a:t>（</a:t>
            </a:r>
            <a:r>
              <a:rPr dirty="0" sz="2800">
                <a:latin typeface="MS PGothic"/>
                <a:cs typeface="MS PGothic"/>
              </a:rPr>
              <a:t>実行）</a:t>
            </a:r>
            <a:endParaRPr sz="2800">
              <a:latin typeface="MS PGothic"/>
              <a:cs typeface="MS PGothic"/>
            </a:endParaRPr>
          </a:p>
          <a:p>
            <a:pPr marL="12700" marR="5080">
              <a:lnSpc>
                <a:spcPct val="130000"/>
              </a:lnSpc>
              <a:spcBef>
                <a:spcPts val="495"/>
              </a:spcBef>
            </a:pPr>
            <a:r>
              <a:rPr dirty="0" sz="2400">
                <a:latin typeface="MS PGothic"/>
                <a:cs typeface="MS PGothic"/>
              </a:rPr>
              <a:t>計画をもとに、実行 </a:t>
            </a:r>
            <a:r>
              <a:rPr dirty="0" u="heavy" sz="2400">
                <a:uFill>
                  <a:solidFill>
                    <a:srgbClr val="000000"/>
                  </a:solidFill>
                </a:uFill>
                <a:latin typeface="MS PGothic"/>
                <a:cs typeface="MS PGothic"/>
              </a:rPr>
              <a:t>行動結果は必ず</a:t>
            </a:r>
            <a:r>
              <a:rPr dirty="0" u="heavy" sz="2400" spc="-2440">
                <a:uFill>
                  <a:solidFill>
                    <a:srgbClr val="000000"/>
                  </a:solidFill>
                </a:uFill>
                <a:latin typeface="MS PGothic"/>
                <a:cs typeface="MS PGothic"/>
              </a:rPr>
              <a:t>記</a:t>
            </a:r>
            <a:r>
              <a:rPr dirty="0" u="heavy" sz="2400">
                <a:uFill>
                  <a:solidFill>
                    <a:srgbClr val="000000"/>
                  </a:solidFill>
                </a:uFill>
                <a:latin typeface="MS PGothic"/>
                <a:cs typeface="MS PGothic"/>
              </a:rPr>
              <a:t>録 する</a:t>
            </a:r>
            <a:endParaRPr sz="2400">
              <a:latin typeface="MS PGothic"/>
              <a:cs typeface="MS P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924011" y="6766913"/>
            <a:ext cx="2901315" cy="2143125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12700" marR="5080">
              <a:lnSpc>
                <a:spcPct val="133500"/>
              </a:lnSpc>
              <a:spcBef>
                <a:spcPts val="560"/>
              </a:spcBef>
            </a:pPr>
            <a:r>
              <a:rPr dirty="0" sz="2800" spc="-5" b="1">
                <a:latin typeface="Arial"/>
                <a:cs typeface="Arial"/>
              </a:rPr>
              <a:t>Check</a:t>
            </a:r>
            <a:r>
              <a:rPr dirty="0" sz="2800" spc="-5">
                <a:latin typeface="MS PGothic"/>
                <a:cs typeface="MS PGothic"/>
              </a:rPr>
              <a:t>（</a:t>
            </a:r>
            <a:r>
              <a:rPr dirty="0" sz="2800">
                <a:latin typeface="MS PGothic"/>
                <a:cs typeface="MS PGothic"/>
              </a:rPr>
              <a:t>評価） </a:t>
            </a:r>
            <a:r>
              <a:rPr dirty="0" sz="2800" spc="5">
                <a:latin typeface="MS PGothic"/>
                <a:cs typeface="MS PGothic"/>
              </a:rPr>
              <a:t> </a:t>
            </a:r>
            <a:r>
              <a:rPr dirty="0" sz="2400" spc="-5">
                <a:latin typeface="Arial MT"/>
                <a:cs typeface="Arial MT"/>
              </a:rPr>
              <a:t>Plan(</a:t>
            </a:r>
            <a:r>
              <a:rPr dirty="0" sz="2400">
                <a:latin typeface="MS PGothic"/>
                <a:cs typeface="MS PGothic"/>
              </a:rPr>
              <a:t>計画</a:t>
            </a:r>
            <a:r>
              <a:rPr dirty="0" sz="2400">
                <a:latin typeface="Arial MT"/>
                <a:cs typeface="Arial MT"/>
              </a:rPr>
              <a:t>)</a:t>
            </a:r>
            <a:r>
              <a:rPr dirty="0" sz="2400" spc="-5">
                <a:latin typeface="MS PGothic"/>
                <a:cs typeface="MS PGothic"/>
              </a:rPr>
              <a:t>に沿って </a:t>
            </a:r>
            <a:r>
              <a:rPr dirty="0" sz="2400">
                <a:latin typeface="MS PGothic"/>
                <a:cs typeface="MS PGothic"/>
              </a:rPr>
              <a:t> 実行出来ていたのか、 </a:t>
            </a:r>
            <a:r>
              <a:rPr dirty="0" u="heavy" sz="2400">
                <a:uFill>
                  <a:solidFill>
                    <a:srgbClr val="000000"/>
                  </a:solidFill>
                </a:uFill>
                <a:latin typeface="MS PGothic"/>
                <a:cs typeface="MS PGothic"/>
              </a:rPr>
              <a:t>比較</a:t>
            </a:r>
            <a:r>
              <a:rPr dirty="0" sz="2400" spc="-5">
                <a:latin typeface="MS PGothic"/>
                <a:cs typeface="MS PGothic"/>
              </a:rPr>
              <a:t>して評価する</a:t>
            </a:r>
            <a:endParaRPr sz="2400">
              <a:latin typeface="MS PGothic"/>
              <a:cs typeface="MS P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79067" y="6934257"/>
            <a:ext cx="2520315" cy="1668145"/>
          </a:xfrm>
          <a:prstGeom prst="rect">
            <a:avLst/>
          </a:prstGeom>
        </p:spPr>
        <p:txBody>
          <a:bodyPr wrap="square" lIns="0" tIns="2139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dirty="0" sz="2800" spc="-5" b="1">
                <a:latin typeface="Arial"/>
                <a:cs typeface="Arial"/>
              </a:rPr>
              <a:t>Action</a:t>
            </a:r>
            <a:r>
              <a:rPr dirty="0" sz="2800" spc="-5">
                <a:latin typeface="MS PGothic"/>
                <a:cs typeface="MS PGothic"/>
              </a:rPr>
              <a:t>（</a:t>
            </a:r>
            <a:r>
              <a:rPr dirty="0" sz="2800">
                <a:latin typeface="MS PGothic"/>
                <a:cs typeface="MS PGothic"/>
              </a:rPr>
              <a:t>改善）</a:t>
            </a:r>
            <a:endParaRPr sz="2800">
              <a:latin typeface="MS PGothic"/>
              <a:cs typeface="MS PGothic"/>
            </a:endParaRPr>
          </a:p>
          <a:p>
            <a:pPr marL="12700">
              <a:lnSpc>
                <a:spcPct val="100000"/>
              </a:lnSpc>
              <a:spcBef>
                <a:spcPts val="1360"/>
              </a:spcBef>
            </a:pPr>
            <a:r>
              <a:rPr dirty="0" sz="2400">
                <a:latin typeface="MS PGothic"/>
                <a:cs typeface="MS PGothic"/>
              </a:rPr>
              <a:t>課題の解決策、</a:t>
            </a:r>
            <a:endParaRPr sz="2400">
              <a:latin typeface="MS PGothic"/>
              <a:cs typeface="MS PGothic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2400" spc="-55">
                <a:latin typeface="MS PGothic"/>
                <a:cs typeface="MS PGothic"/>
              </a:rPr>
              <a:t>改善案を考えること</a:t>
            </a:r>
            <a:endParaRPr sz="2400">
              <a:latin typeface="MS PGothic"/>
              <a:cs typeface="MS PGoth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4925" y="545279"/>
            <a:ext cx="431927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>
                <a:latin typeface="Arial MT"/>
                <a:cs typeface="Arial MT"/>
              </a:rPr>
              <a:t>PDC</a:t>
            </a:r>
            <a:r>
              <a:rPr dirty="0" spc="15">
                <a:latin typeface="Arial MT"/>
                <a:cs typeface="Arial MT"/>
              </a:rPr>
              <a:t>A</a:t>
            </a:r>
            <a:r>
              <a:rPr dirty="0" sz="5800" spc="-5"/>
              <a:t>とは？</a:t>
            </a:r>
            <a:endParaRPr sz="58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26763" y="3810709"/>
            <a:ext cx="9571355" cy="5156200"/>
            <a:chOff x="826763" y="3810709"/>
            <a:chExt cx="9571355" cy="51562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19661" y="5155544"/>
              <a:ext cx="1565619" cy="150204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143279" y="6364215"/>
              <a:ext cx="5466080" cy="2056130"/>
            </a:xfrm>
            <a:custGeom>
              <a:avLst/>
              <a:gdLst/>
              <a:ahLst/>
              <a:cxnLst/>
              <a:rect l="l" t="t" r="r" b="b"/>
              <a:pathLst>
                <a:path w="5466080" h="2056129">
                  <a:moveTo>
                    <a:pt x="0" y="2055786"/>
                  </a:moveTo>
                  <a:lnTo>
                    <a:pt x="1359300" y="1474386"/>
                  </a:lnTo>
                </a:path>
                <a:path w="5466080" h="2056129">
                  <a:moveTo>
                    <a:pt x="1285427" y="1508058"/>
                  </a:moveTo>
                  <a:lnTo>
                    <a:pt x="3777227" y="734358"/>
                  </a:lnTo>
                </a:path>
                <a:path w="5466080" h="2056129">
                  <a:moveTo>
                    <a:pt x="3642856" y="764100"/>
                  </a:moveTo>
                  <a:lnTo>
                    <a:pt x="5465956" y="0"/>
                  </a:lnTo>
                </a:path>
              </a:pathLst>
            </a:custGeom>
            <a:ln w="114299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45898" y="4261586"/>
              <a:ext cx="1565618" cy="150204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683817" y="4270315"/>
              <a:ext cx="2329815" cy="2106930"/>
            </a:xfrm>
            <a:custGeom>
              <a:avLst/>
              <a:gdLst/>
              <a:ahLst/>
              <a:cxnLst/>
              <a:rect l="l" t="t" r="r" b="b"/>
              <a:pathLst>
                <a:path w="2329815" h="2106929">
                  <a:moveTo>
                    <a:pt x="0" y="2106525"/>
                  </a:moveTo>
                  <a:lnTo>
                    <a:pt x="1713899" y="687225"/>
                  </a:lnTo>
                </a:path>
                <a:path w="2329815" h="2106929">
                  <a:moveTo>
                    <a:pt x="1824027" y="621997"/>
                  </a:moveTo>
                  <a:lnTo>
                    <a:pt x="2329774" y="0"/>
                  </a:lnTo>
                </a:path>
              </a:pathLst>
            </a:custGeom>
            <a:ln w="114299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867109" y="3867859"/>
              <a:ext cx="474345" cy="521970"/>
            </a:xfrm>
            <a:custGeom>
              <a:avLst/>
              <a:gdLst/>
              <a:ahLst/>
              <a:cxnLst/>
              <a:rect l="l" t="t" r="r" b="b"/>
              <a:pathLst>
                <a:path w="474345" h="521970">
                  <a:moveTo>
                    <a:pt x="292964" y="521560"/>
                  </a:moveTo>
                  <a:lnTo>
                    <a:pt x="0" y="283351"/>
                  </a:lnTo>
                  <a:lnTo>
                    <a:pt x="473718" y="0"/>
                  </a:lnTo>
                  <a:lnTo>
                    <a:pt x="292964" y="52156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867109" y="3867859"/>
              <a:ext cx="474345" cy="521970"/>
            </a:xfrm>
            <a:custGeom>
              <a:avLst/>
              <a:gdLst/>
              <a:ahLst/>
              <a:cxnLst/>
              <a:rect l="l" t="t" r="r" b="b"/>
              <a:pathLst>
                <a:path w="474345" h="521970">
                  <a:moveTo>
                    <a:pt x="292964" y="521560"/>
                  </a:moveTo>
                  <a:lnTo>
                    <a:pt x="473718" y="0"/>
                  </a:lnTo>
                  <a:lnTo>
                    <a:pt x="0" y="283351"/>
                  </a:lnTo>
                  <a:lnTo>
                    <a:pt x="292964" y="521560"/>
                  </a:lnTo>
                  <a:close/>
                </a:path>
              </a:pathLst>
            </a:custGeom>
            <a:ln w="114299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763" y="7194705"/>
              <a:ext cx="1217670" cy="177186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833239" y="7570011"/>
              <a:ext cx="1172845" cy="598170"/>
            </a:xfrm>
            <a:custGeom>
              <a:avLst/>
              <a:gdLst/>
              <a:ahLst/>
              <a:cxnLst/>
              <a:rect l="l" t="t" r="r" b="b"/>
              <a:pathLst>
                <a:path w="1172845" h="598170">
                  <a:moveTo>
                    <a:pt x="1082715" y="597899"/>
                  </a:moveTo>
                  <a:lnTo>
                    <a:pt x="89685" y="597899"/>
                  </a:lnTo>
                  <a:lnTo>
                    <a:pt x="54775" y="590852"/>
                  </a:lnTo>
                  <a:lnTo>
                    <a:pt x="26268" y="571631"/>
                  </a:lnTo>
                  <a:lnTo>
                    <a:pt x="7047" y="543124"/>
                  </a:lnTo>
                  <a:lnTo>
                    <a:pt x="0" y="508214"/>
                  </a:lnTo>
                  <a:lnTo>
                    <a:pt x="0" y="89685"/>
                  </a:lnTo>
                  <a:lnTo>
                    <a:pt x="7047" y="54775"/>
                  </a:lnTo>
                  <a:lnTo>
                    <a:pt x="26268" y="26268"/>
                  </a:lnTo>
                  <a:lnTo>
                    <a:pt x="54775" y="7047"/>
                  </a:lnTo>
                  <a:lnTo>
                    <a:pt x="89685" y="0"/>
                  </a:lnTo>
                  <a:lnTo>
                    <a:pt x="1082715" y="0"/>
                  </a:lnTo>
                  <a:lnTo>
                    <a:pt x="1132472" y="15068"/>
                  </a:lnTo>
                  <a:lnTo>
                    <a:pt x="1165573" y="55364"/>
                  </a:lnTo>
                  <a:lnTo>
                    <a:pt x="1172400" y="89685"/>
                  </a:lnTo>
                  <a:lnTo>
                    <a:pt x="1172400" y="508214"/>
                  </a:lnTo>
                  <a:lnTo>
                    <a:pt x="1165352" y="543124"/>
                  </a:lnTo>
                  <a:lnTo>
                    <a:pt x="1146132" y="571631"/>
                  </a:lnTo>
                  <a:lnTo>
                    <a:pt x="1117624" y="590852"/>
                  </a:lnTo>
                  <a:lnTo>
                    <a:pt x="1082715" y="597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33239" y="7570011"/>
              <a:ext cx="1172845" cy="598170"/>
            </a:xfrm>
            <a:custGeom>
              <a:avLst/>
              <a:gdLst/>
              <a:ahLst/>
              <a:cxnLst/>
              <a:rect l="l" t="t" r="r" b="b"/>
              <a:pathLst>
                <a:path w="1172845" h="598170">
                  <a:moveTo>
                    <a:pt x="0" y="89685"/>
                  </a:moveTo>
                  <a:lnTo>
                    <a:pt x="7047" y="54775"/>
                  </a:lnTo>
                  <a:lnTo>
                    <a:pt x="26268" y="26268"/>
                  </a:lnTo>
                  <a:lnTo>
                    <a:pt x="54775" y="7047"/>
                  </a:lnTo>
                  <a:lnTo>
                    <a:pt x="89685" y="0"/>
                  </a:lnTo>
                  <a:lnTo>
                    <a:pt x="1082715" y="0"/>
                  </a:lnTo>
                  <a:lnTo>
                    <a:pt x="1132472" y="15068"/>
                  </a:lnTo>
                  <a:lnTo>
                    <a:pt x="1165573" y="55364"/>
                  </a:lnTo>
                  <a:lnTo>
                    <a:pt x="1172400" y="89685"/>
                  </a:lnTo>
                  <a:lnTo>
                    <a:pt x="1172400" y="508214"/>
                  </a:lnTo>
                  <a:lnTo>
                    <a:pt x="1165352" y="543124"/>
                  </a:lnTo>
                  <a:lnTo>
                    <a:pt x="1146132" y="571631"/>
                  </a:lnTo>
                  <a:lnTo>
                    <a:pt x="1117624" y="590852"/>
                  </a:lnTo>
                  <a:lnTo>
                    <a:pt x="1082715" y="597899"/>
                  </a:lnTo>
                  <a:lnTo>
                    <a:pt x="89685" y="597899"/>
                  </a:lnTo>
                  <a:lnTo>
                    <a:pt x="54775" y="590852"/>
                  </a:lnTo>
                  <a:lnTo>
                    <a:pt x="26268" y="571631"/>
                  </a:lnTo>
                  <a:lnTo>
                    <a:pt x="7047" y="543124"/>
                  </a:lnTo>
                  <a:lnTo>
                    <a:pt x="0" y="508214"/>
                  </a:lnTo>
                  <a:lnTo>
                    <a:pt x="0" y="89685"/>
                  </a:lnTo>
                  <a:close/>
                </a:path>
              </a:pathLst>
            </a:custGeom>
            <a:ln w="63499">
              <a:solidFill>
                <a:srgbClr val="F4D12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3098403" y="7782107"/>
            <a:ext cx="64262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>
                <a:latin typeface="MS PGothic"/>
                <a:cs typeface="MS PGothic"/>
              </a:rPr>
              <a:t>目</a:t>
            </a:r>
            <a:r>
              <a:rPr dirty="0" sz="1900" spc="-5">
                <a:latin typeface="MS PGothic"/>
                <a:cs typeface="MS PGothic"/>
              </a:rPr>
              <a:t>標</a:t>
            </a:r>
            <a:r>
              <a:rPr dirty="0" sz="1900">
                <a:latin typeface="Arial MT"/>
                <a:cs typeface="Arial MT"/>
              </a:rPr>
              <a:t>1</a:t>
            </a:r>
            <a:endParaRPr sz="19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885799" y="6953607"/>
            <a:ext cx="1236345" cy="661670"/>
            <a:chOff x="4885799" y="6953607"/>
            <a:chExt cx="1236345" cy="661670"/>
          </a:xfrm>
        </p:grpSpPr>
        <p:sp>
          <p:nvSpPr>
            <p:cNvPr id="15" name="object 15"/>
            <p:cNvSpPr/>
            <p:nvPr/>
          </p:nvSpPr>
          <p:spPr>
            <a:xfrm>
              <a:off x="4917549" y="6985357"/>
              <a:ext cx="1172845" cy="598170"/>
            </a:xfrm>
            <a:custGeom>
              <a:avLst/>
              <a:gdLst/>
              <a:ahLst/>
              <a:cxnLst/>
              <a:rect l="l" t="t" r="r" b="b"/>
              <a:pathLst>
                <a:path w="1172845" h="598170">
                  <a:moveTo>
                    <a:pt x="1082715" y="597899"/>
                  </a:moveTo>
                  <a:lnTo>
                    <a:pt x="89684" y="597899"/>
                  </a:lnTo>
                  <a:lnTo>
                    <a:pt x="54775" y="590852"/>
                  </a:lnTo>
                  <a:lnTo>
                    <a:pt x="26268" y="571631"/>
                  </a:lnTo>
                  <a:lnTo>
                    <a:pt x="7047" y="543124"/>
                  </a:lnTo>
                  <a:lnTo>
                    <a:pt x="0" y="508214"/>
                  </a:lnTo>
                  <a:lnTo>
                    <a:pt x="0" y="89685"/>
                  </a:lnTo>
                  <a:lnTo>
                    <a:pt x="7047" y="54776"/>
                  </a:lnTo>
                  <a:lnTo>
                    <a:pt x="26268" y="26268"/>
                  </a:lnTo>
                  <a:lnTo>
                    <a:pt x="54775" y="7047"/>
                  </a:lnTo>
                  <a:lnTo>
                    <a:pt x="89684" y="0"/>
                  </a:lnTo>
                  <a:lnTo>
                    <a:pt x="1082715" y="0"/>
                  </a:lnTo>
                  <a:lnTo>
                    <a:pt x="1132472" y="15068"/>
                  </a:lnTo>
                  <a:lnTo>
                    <a:pt x="1165573" y="55364"/>
                  </a:lnTo>
                  <a:lnTo>
                    <a:pt x="1172399" y="89685"/>
                  </a:lnTo>
                  <a:lnTo>
                    <a:pt x="1172399" y="508214"/>
                  </a:lnTo>
                  <a:lnTo>
                    <a:pt x="1165352" y="543124"/>
                  </a:lnTo>
                  <a:lnTo>
                    <a:pt x="1146132" y="571631"/>
                  </a:lnTo>
                  <a:lnTo>
                    <a:pt x="1117624" y="590852"/>
                  </a:lnTo>
                  <a:lnTo>
                    <a:pt x="1082715" y="597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917549" y="6985357"/>
              <a:ext cx="1172845" cy="598170"/>
            </a:xfrm>
            <a:custGeom>
              <a:avLst/>
              <a:gdLst/>
              <a:ahLst/>
              <a:cxnLst/>
              <a:rect l="l" t="t" r="r" b="b"/>
              <a:pathLst>
                <a:path w="1172845" h="598170">
                  <a:moveTo>
                    <a:pt x="0" y="89685"/>
                  </a:moveTo>
                  <a:lnTo>
                    <a:pt x="7047" y="54776"/>
                  </a:lnTo>
                  <a:lnTo>
                    <a:pt x="26268" y="26268"/>
                  </a:lnTo>
                  <a:lnTo>
                    <a:pt x="54775" y="7047"/>
                  </a:lnTo>
                  <a:lnTo>
                    <a:pt x="89684" y="0"/>
                  </a:lnTo>
                  <a:lnTo>
                    <a:pt x="1082715" y="0"/>
                  </a:lnTo>
                  <a:lnTo>
                    <a:pt x="1132472" y="15068"/>
                  </a:lnTo>
                  <a:lnTo>
                    <a:pt x="1165573" y="55364"/>
                  </a:lnTo>
                  <a:lnTo>
                    <a:pt x="1172399" y="89685"/>
                  </a:lnTo>
                  <a:lnTo>
                    <a:pt x="1172399" y="508214"/>
                  </a:lnTo>
                  <a:lnTo>
                    <a:pt x="1165352" y="543124"/>
                  </a:lnTo>
                  <a:lnTo>
                    <a:pt x="1146132" y="571631"/>
                  </a:lnTo>
                  <a:lnTo>
                    <a:pt x="1117624" y="590852"/>
                  </a:lnTo>
                  <a:lnTo>
                    <a:pt x="1082715" y="597899"/>
                  </a:lnTo>
                  <a:lnTo>
                    <a:pt x="89684" y="597899"/>
                  </a:lnTo>
                  <a:lnTo>
                    <a:pt x="54775" y="590852"/>
                  </a:lnTo>
                  <a:lnTo>
                    <a:pt x="26268" y="571631"/>
                  </a:lnTo>
                  <a:lnTo>
                    <a:pt x="7047" y="543124"/>
                  </a:lnTo>
                  <a:lnTo>
                    <a:pt x="0" y="508214"/>
                  </a:lnTo>
                  <a:lnTo>
                    <a:pt x="0" y="89685"/>
                  </a:lnTo>
                  <a:close/>
                </a:path>
              </a:pathLst>
            </a:custGeom>
            <a:ln w="63499">
              <a:solidFill>
                <a:srgbClr val="50A7F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5182713" y="7197452"/>
            <a:ext cx="64262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>
                <a:latin typeface="MS PGothic"/>
                <a:cs typeface="MS PGothic"/>
              </a:rPr>
              <a:t>目</a:t>
            </a:r>
            <a:r>
              <a:rPr dirty="0" sz="1900" spc="-5">
                <a:latin typeface="MS PGothic"/>
                <a:cs typeface="MS PGothic"/>
              </a:rPr>
              <a:t>標</a:t>
            </a:r>
            <a:r>
              <a:rPr dirty="0" sz="1900">
                <a:latin typeface="Arial MT"/>
                <a:cs typeface="Arial MT"/>
              </a:rPr>
              <a:t>2</a:t>
            </a:r>
            <a:endParaRPr sz="19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041395" y="6002068"/>
            <a:ext cx="1236345" cy="661670"/>
            <a:chOff x="7041395" y="6002068"/>
            <a:chExt cx="1236345" cy="661670"/>
          </a:xfrm>
        </p:grpSpPr>
        <p:sp>
          <p:nvSpPr>
            <p:cNvPr id="19" name="object 19"/>
            <p:cNvSpPr/>
            <p:nvPr/>
          </p:nvSpPr>
          <p:spPr>
            <a:xfrm>
              <a:off x="7073145" y="6033818"/>
              <a:ext cx="1172845" cy="598170"/>
            </a:xfrm>
            <a:custGeom>
              <a:avLst/>
              <a:gdLst/>
              <a:ahLst/>
              <a:cxnLst/>
              <a:rect l="l" t="t" r="r" b="b"/>
              <a:pathLst>
                <a:path w="1172845" h="598170">
                  <a:moveTo>
                    <a:pt x="1082714" y="597899"/>
                  </a:moveTo>
                  <a:lnTo>
                    <a:pt x="89684" y="597899"/>
                  </a:lnTo>
                  <a:lnTo>
                    <a:pt x="54775" y="590852"/>
                  </a:lnTo>
                  <a:lnTo>
                    <a:pt x="26268" y="571632"/>
                  </a:lnTo>
                  <a:lnTo>
                    <a:pt x="7047" y="543124"/>
                  </a:lnTo>
                  <a:lnTo>
                    <a:pt x="0" y="508215"/>
                  </a:lnTo>
                  <a:lnTo>
                    <a:pt x="0" y="89684"/>
                  </a:lnTo>
                  <a:lnTo>
                    <a:pt x="7047" y="54775"/>
                  </a:lnTo>
                  <a:lnTo>
                    <a:pt x="26268" y="26268"/>
                  </a:lnTo>
                  <a:lnTo>
                    <a:pt x="54775" y="7047"/>
                  </a:lnTo>
                  <a:lnTo>
                    <a:pt x="89684" y="0"/>
                  </a:lnTo>
                  <a:lnTo>
                    <a:pt x="1082714" y="0"/>
                  </a:lnTo>
                  <a:lnTo>
                    <a:pt x="1132472" y="15068"/>
                  </a:lnTo>
                  <a:lnTo>
                    <a:pt x="1165573" y="55364"/>
                  </a:lnTo>
                  <a:lnTo>
                    <a:pt x="1172399" y="89684"/>
                  </a:lnTo>
                  <a:lnTo>
                    <a:pt x="1172399" y="508215"/>
                  </a:lnTo>
                  <a:lnTo>
                    <a:pt x="1165352" y="543124"/>
                  </a:lnTo>
                  <a:lnTo>
                    <a:pt x="1146131" y="571632"/>
                  </a:lnTo>
                  <a:lnTo>
                    <a:pt x="1117624" y="590852"/>
                  </a:lnTo>
                  <a:lnTo>
                    <a:pt x="1082714" y="597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073145" y="6033818"/>
              <a:ext cx="1172845" cy="598170"/>
            </a:xfrm>
            <a:custGeom>
              <a:avLst/>
              <a:gdLst/>
              <a:ahLst/>
              <a:cxnLst/>
              <a:rect l="l" t="t" r="r" b="b"/>
              <a:pathLst>
                <a:path w="1172845" h="598170">
                  <a:moveTo>
                    <a:pt x="0" y="89684"/>
                  </a:moveTo>
                  <a:lnTo>
                    <a:pt x="7047" y="54775"/>
                  </a:lnTo>
                  <a:lnTo>
                    <a:pt x="26268" y="26268"/>
                  </a:lnTo>
                  <a:lnTo>
                    <a:pt x="54775" y="7047"/>
                  </a:lnTo>
                  <a:lnTo>
                    <a:pt x="89684" y="0"/>
                  </a:lnTo>
                  <a:lnTo>
                    <a:pt x="1082714" y="0"/>
                  </a:lnTo>
                  <a:lnTo>
                    <a:pt x="1132472" y="15068"/>
                  </a:lnTo>
                  <a:lnTo>
                    <a:pt x="1165573" y="55364"/>
                  </a:lnTo>
                  <a:lnTo>
                    <a:pt x="1172399" y="89684"/>
                  </a:lnTo>
                  <a:lnTo>
                    <a:pt x="1172399" y="508215"/>
                  </a:lnTo>
                  <a:lnTo>
                    <a:pt x="1165352" y="543124"/>
                  </a:lnTo>
                  <a:lnTo>
                    <a:pt x="1146131" y="571632"/>
                  </a:lnTo>
                  <a:lnTo>
                    <a:pt x="1117624" y="590852"/>
                  </a:lnTo>
                  <a:lnTo>
                    <a:pt x="1082714" y="597899"/>
                  </a:lnTo>
                  <a:lnTo>
                    <a:pt x="89684" y="597899"/>
                  </a:lnTo>
                  <a:lnTo>
                    <a:pt x="54775" y="590852"/>
                  </a:lnTo>
                  <a:lnTo>
                    <a:pt x="26268" y="571632"/>
                  </a:lnTo>
                  <a:lnTo>
                    <a:pt x="7047" y="543124"/>
                  </a:lnTo>
                  <a:lnTo>
                    <a:pt x="0" y="508215"/>
                  </a:lnTo>
                  <a:lnTo>
                    <a:pt x="0" y="89684"/>
                  </a:lnTo>
                  <a:close/>
                </a:path>
              </a:pathLst>
            </a:custGeom>
            <a:ln w="63499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7338310" y="6245913"/>
            <a:ext cx="64262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>
                <a:latin typeface="MS PGothic"/>
                <a:cs typeface="MS PGothic"/>
              </a:rPr>
              <a:t>目</a:t>
            </a:r>
            <a:r>
              <a:rPr dirty="0" sz="1900" spc="-5">
                <a:latin typeface="MS PGothic"/>
                <a:cs typeface="MS PGothic"/>
              </a:rPr>
              <a:t>標</a:t>
            </a:r>
            <a:r>
              <a:rPr dirty="0" sz="1900">
                <a:latin typeface="Arial MT"/>
                <a:cs typeface="Arial MT"/>
              </a:rPr>
              <a:t>3</a:t>
            </a:r>
            <a:endParaRPr sz="19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771462" y="4681959"/>
            <a:ext cx="1236345" cy="661670"/>
            <a:chOff x="8771462" y="4681959"/>
            <a:chExt cx="1236345" cy="661670"/>
          </a:xfrm>
        </p:grpSpPr>
        <p:sp>
          <p:nvSpPr>
            <p:cNvPr id="23" name="object 23"/>
            <p:cNvSpPr/>
            <p:nvPr/>
          </p:nvSpPr>
          <p:spPr>
            <a:xfrm>
              <a:off x="8803212" y="4713709"/>
              <a:ext cx="1172845" cy="598170"/>
            </a:xfrm>
            <a:custGeom>
              <a:avLst/>
              <a:gdLst/>
              <a:ahLst/>
              <a:cxnLst/>
              <a:rect l="l" t="t" r="r" b="b"/>
              <a:pathLst>
                <a:path w="1172845" h="598170">
                  <a:moveTo>
                    <a:pt x="1082714" y="597899"/>
                  </a:moveTo>
                  <a:lnTo>
                    <a:pt x="89684" y="597899"/>
                  </a:lnTo>
                  <a:lnTo>
                    <a:pt x="54775" y="590852"/>
                  </a:lnTo>
                  <a:lnTo>
                    <a:pt x="26267" y="571631"/>
                  </a:lnTo>
                  <a:lnTo>
                    <a:pt x="7047" y="543124"/>
                  </a:lnTo>
                  <a:lnTo>
                    <a:pt x="0" y="508214"/>
                  </a:lnTo>
                  <a:lnTo>
                    <a:pt x="0" y="89685"/>
                  </a:lnTo>
                  <a:lnTo>
                    <a:pt x="7047" y="54775"/>
                  </a:lnTo>
                  <a:lnTo>
                    <a:pt x="26267" y="26268"/>
                  </a:lnTo>
                  <a:lnTo>
                    <a:pt x="54775" y="7047"/>
                  </a:lnTo>
                  <a:lnTo>
                    <a:pt x="89684" y="0"/>
                  </a:lnTo>
                  <a:lnTo>
                    <a:pt x="1082714" y="0"/>
                  </a:lnTo>
                  <a:lnTo>
                    <a:pt x="1132471" y="15068"/>
                  </a:lnTo>
                  <a:lnTo>
                    <a:pt x="1165572" y="55364"/>
                  </a:lnTo>
                  <a:lnTo>
                    <a:pt x="1172399" y="89685"/>
                  </a:lnTo>
                  <a:lnTo>
                    <a:pt x="1172399" y="508214"/>
                  </a:lnTo>
                  <a:lnTo>
                    <a:pt x="1165352" y="543124"/>
                  </a:lnTo>
                  <a:lnTo>
                    <a:pt x="1146131" y="571631"/>
                  </a:lnTo>
                  <a:lnTo>
                    <a:pt x="1117624" y="590852"/>
                  </a:lnTo>
                  <a:lnTo>
                    <a:pt x="1082714" y="597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8803212" y="4713709"/>
              <a:ext cx="1172845" cy="598170"/>
            </a:xfrm>
            <a:custGeom>
              <a:avLst/>
              <a:gdLst/>
              <a:ahLst/>
              <a:cxnLst/>
              <a:rect l="l" t="t" r="r" b="b"/>
              <a:pathLst>
                <a:path w="1172845" h="598170">
                  <a:moveTo>
                    <a:pt x="0" y="89685"/>
                  </a:moveTo>
                  <a:lnTo>
                    <a:pt x="7047" y="54775"/>
                  </a:lnTo>
                  <a:lnTo>
                    <a:pt x="26267" y="26268"/>
                  </a:lnTo>
                  <a:lnTo>
                    <a:pt x="54775" y="7047"/>
                  </a:lnTo>
                  <a:lnTo>
                    <a:pt x="89684" y="0"/>
                  </a:lnTo>
                  <a:lnTo>
                    <a:pt x="1082714" y="0"/>
                  </a:lnTo>
                  <a:lnTo>
                    <a:pt x="1132471" y="15068"/>
                  </a:lnTo>
                  <a:lnTo>
                    <a:pt x="1165572" y="55364"/>
                  </a:lnTo>
                  <a:lnTo>
                    <a:pt x="1172399" y="89685"/>
                  </a:lnTo>
                  <a:lnTo>
                    <a:pt x="1172399" y="508214"/>
                  </a:lnTo>
                  <a:lnTo>
                    <a:pt x="1165352" y="543124"/>
                  </a:lnTo>
                  <a:lnTo>
                    <a:pt x="1146131" y="571631"/>
                  </a:lnTo>
                  <a:lnTo>
                    <a:pt x="1117624" y="590852"/>
                  </a:lnTo>
                  <a:lnTo>
                    <a:pt x="1082714" y="597899"/>
                  </a:lnTo>
                  <a:lnTo>
                    <a:pt x="89684" y="597899"/>
                  </a:lnTo>
                  <a:lnTo>
                    <a:pt x="54775" y="590852"/>
                  </a:lnTo>
                  <a:lnTo>
                    <a:pt x="26267" y="571631"/>
                  </a:lnTo>
                  <a:lnTo>
                    <a:pt x="7047" y="543124"/>
                  </a:lnTo>
                  <a:lnTo>
                    <a:pt x="0" y="508214"/>
                  </a:lnTo>
                  <a:lnTo>
                    <a:pt x="0" y="89685"/>
                  </a:lnTo>
                  <a:close/>
                </a:path>
              </a:pathLst>
            </a:custGeom>
            <a:ln w="63499">
              <a:solidFill>
                <a:srgbClr val="6FBE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9068375" y="4925805"/>
            <a:ext cx="64262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>
                <a:latin typeface="MS PGothic"/>
                <a:cs typeface="MS PGothic"/>
              </a:rPr>
              <a:t>目</a:t>
            </a:r>
            <a:r>
              <a:rPr dirty="0" sz="1900" spc="-5">
                <a:latin typeface="MS PGothic"/>
                <a:cs typeface="MS PGothic"/>
              </a:rPr>
              <a:t>標</a:t>
            </a:r>
            <a:r>
              <a:rPr dirty="0" sz="1900">
                <a:latin typeface="Arial MT"/>
                <a:cs typeface="Arial MT"/>
              </a:rPr>
              <a:t>4</a:t>
            </a:r>
            <a:endParaRPr sz="1900">
              <a:latin typeface="Arial MT"/>
              <a:cs typeface="Arial M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0676559" y="2715963"/>
            <a:ext cx="1278255" cy="1303655"/>
            <a:chOff x="10676559" y="2715963"/>
            <a:chExt cx="1278255" cy="1303655"/>
          </a:xfrm>
        </p:grpSpPr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55594" y="2715963"/>
              <a:ext cx="1009744" cy="79337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76559" y="3469387"/>
              <a:ext cx="1277915" cy="549989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459850" y="3837450"/>
            <a:ext cx="4099560" cy="3475990"/>
            <a:chOff x="459850" y="3837450"/>
            <a:chExt cx="4099560" cy="3475990"/>
          </a:xfrm>
        </p:grpSpPr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93410" y="5811064"/>
              <a:ext cx="1565619" cy="150204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9850" y="3837450"/>
              <a:ext cx="3760344" cy="1701971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10955604" y="4287070"/>
            <a:ext cx="7200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MS PGothic"/>
                <a:cs typeface="MS PGothic"/>
              </a:rPr>
              <a:t>目的</a:t>
            </a:r>
            <a:r>
              <a:rPr dirty="0" sz="2400">
                <a:latin typeface="Arial MT"/>
                <a:cs typeface="Arial MT"/>
              </a:rPr>
              <a:t>!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363511" y="3805319"/>
            <a:ext cx="1953260" cy="866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08585">
              <a:lnSpc>
                <a:spcPct val="114999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MS PGothic"/>
                <a:cs typeface="MS PGothic"/>
              </a:rPr>
              <a:t>目標に対して </a:t>
            </a:r>
            <a:r>
              <a:rPr dirty="0" u="heavy" sz="2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S PGothic"/>
                <a:cs typeface="MS PGothic"/>
              </a:rPr>
              <a:t>計画を立てて</a:t>
            </a:r>
            <a:r>
              <a:rPr dirty="0" sz="2400">
                <a:solidFill>
                  <a:srgbClr val="FFFFFF"/>
                </a:solidFill>
                <a:latin typeface="MS PGothic"/>
                <a:cs typeface="MS PGothic"/>
              </a:rPr>
              <a:t>、</a:t>
            </a:r>
            <a:endParaRPr sz="2400">
              <a:latin typeface="MS PGothic"/>
              <a:cs typeface="MS PGothic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30570" y="4701431"/>
            <a:ext cx="28181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2400">
                <a:solidFill>
                  <a:srgbClr val="C82506"/>
                </a:solidFill>
                <a:uFill>
                  <a:solidFill>
                    <a:srgbClr val="C82506"/>
                  </a:solidFill>
                </a:uFill>
                <a:latin typeface="MS PGothic"/>
                <a:cs typeface="MS PGothic"/>
              </a:rPr>
              <a:t>実行</a:t>
            </a:r>
            <a:r>
              <a:rPr dirty="0" u="heavy" sz="2400" spc="-5">
                <a:solidFill>
                  <a:srgbClr val="FFFFFF"/>
                </a:solidFill>
                <a:uFill>
                  <a:solidFill>
                    <a:srgbClr val="C82506"/>
                  </a:solidFill>
                </a:uFill>
                <a:latin typeface="MS PGothic"/>
                <a:cs typeface="MS PGothic"/>
              </a:rPr>
              <a:t>す</a:t>
            </a:r>
            <a:r>
              <a:rPr dirty="0" u="heavy" sz="2400">
                <a:solidFill>
                  <a:srgbClr val="FFFFFF"/>
                </a:solidFill>
                <a:uFill>
                  <a:solidFill>
                    <a:srgbClr val="C82506"/>
                  </a:solidFill>
                </a:uFill>
                <a:latin typeface="MS PGothic"/>
                <a:cs typeface="MS PGothic"/>
              </a:rPr>
              <a:t>る</a:t>
            </a:r>
            <a:r>
              <a:rPr dirty="0" sz="2400" spc="-165">
                <a:solidFill>
                  <a:srgbClr val="FFFFFF"/>
                </a:solidFill>
                <a:latin typeface="MS PGothic"/>
                <a:cs typeface="MS PGothic"/>
              </a:rPr>
              <a:t>❦と</a:t>
            </a:r>
            <a:r>
              <a:rPr dirty="0" sz="2400" spc="-180">
                <a:solidFill>
                  <a:srgbClr val="FFFFFF"/>
                </a:solidFill>
                <a:latin typeface="MS PGothic"/>
                <a:cs typeface="MS PGothic"/>
              </a:rPr>
              <a:t>が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PDCA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35" name="object 3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422200" y="7040700"/>
            <a:ext cx="4248234" cy="2285873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7457125" y="7500377"/>
            <a:ext cx="4170679" cy="1708150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PDCA</a:t>
            </a:r>
            <a:r>
              <a:rPr dirty="0" sz="2400" spc="-60">
                <a:solidFill>
                  <a:srgbClr val="FFFFFF"/>
                </a:solidFill>
                <a:latin typeface="MS PGothic"/>
                <a:cs typeface="MS PGothic"/>
              </a:rPr>
              <a:t>を</a:t>
            </a:r>
            <a:r>
              <a:rPr dirty="0" sz="2400" spc="-70">
                <a:solidFill>
                  <a:srgbClr val="FFFFFF"/>
                </a:solidFill>
                <a:latin typeface="MS PGothic"/>
                <a:cs typeface="MS PGothic"/>
              </a:rPr>
              <a:t>繰</a:t>
            </a:r>
            <a:r>
              <a:rPr dirty="0" sz="2400" spc="-55">
                <a:solidFill>
                  <a:srgbClr val="FFFFFF"/>
                </a:solidFill>
                <a:latin typeface="MS PGothic"/>
                <a:cs typeface="MS PGothic"/>
              </a:rPr>
              <a:t>り</a:t>
            </a:r>
            <a:r>
              <a:rPr dirty="0" sz="2400" spc="-70">
                <a:solidFill>
                  <a:srgbClr val="FFFFFF"/>
                </a:solidFill>
                <a:latin typeface="MS PGothic"/>
                <a:cs typeface="MS PGothic"/>
              </a:rPr>
              <a:t>返</a:t>
            </a:r>
            <a:r>
              <a:rPr dirty="0" sz="2400" spc="-65">
                <a:solidFill>
                  <a:srgbClr val="FFFFFF"/>
                </a:solidFill>
                <a:latin typeface="MS PGothic"/>
                <a:cs typeface="MS PGothic"/>
              </a:rPr>
              <a:t>す</a:t>
            </a:r>
            <a:r>
              <a:rPr dirty="0" sz="2400" spc="-70">
                <a:solidFill>
                  <a:srgbClr val="FFFFFF"/>
                </a:solidFill>
                <a:latin typeface="MS PGothic"/>
                <a:cs typeface="MS PGothic"/>
              </a:rPr>
              <a:t>❦</a:t>
            </a:r>
            <a:r>
              <a:rPr dirty="0" sz="2400" spc="-55">
                <a:solidFill>
                  <a:srgbClr val="FFFFFF"/>
                </a:solidFill>
                <a:latin typeface="MS PGothic"/>
                <a:cs typeface="MS PGothic"/>
              </a:rPr>
              <a:t>と</a:t>
            </a:r>
            <a:r>
              <a:rPr dirty="0" sz="2400" spc="-65">
                <a:solidFill>
                  <a:srgbClr val="FFFFFF"/>
                </a:solidFill>
                <a:latin typeface="MS PGothic"/>
                <a:cs typeface="MS PGothic"/>
              </a:rPr>
              <a:t>で</a:t>
            </a:r>
            <a:r>
              <a:rPr dirty="0" sz="2400" spc="-50">
                <a:solidFill>
                  <a:srgbClr val="FFFFFF"/>
                </a:solidFill>
                <a:latin typeface="MS PGothic"/>
                <a:cs typeface="MS PGothic"/>
              </a:rPr>
              <a:t>、</a:t>
            </a:r>
            <a:endParaRPr sz="2400">
              <a:latin typeface="MS PGothic"/>
              <a:cs typeface="MS PGothic"/>
            </a:endParaRPr>
          </a:p>
          <a:p>
            <a:pPr marL="12700" marR="5080">
              <a:lnSpc>
                <a:spcPct val="114999"/>
              </a:lnSpc>
            </a:pPr>
            <a:r>
              <a:rPr dirty="0" u="heavy" sz="2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S PGothic"/>
                <a:cs typeface="MS PGothic"/>
              </a:rPr>
              <a:t>目標を達成する</a:t>
            </a:r>
            <a:r>
              <a:rPr dirty="0" sz="2400" spc="-5">
                <a:solidFill>
                  <a:srgbClr val="FFFFFF"/>
                </a:solidFill>
                <a:latin typeface="MS PGothic"/>
                <a:cs typeface="MS PGothic"/>
              </a:rPr>
              <a:t>だけでなく、最後 </a:t>
            </a:r>
            <a:r>
              <a:rPr dirty="0" sz="2400">
                <a:solidFill>
                  <a:srgbClr val="FFFFFF"/>
                </a:solidFill>
                <a:latin typeface="MS PGothic"/>
                <a:cs typeface="MS PGothic"/>
              </a:rPr>
              <a:t>の目的を目指して</a:t>
            </a:r>
            <a:endParaRPr sz="2400">
              <a:latin typeface="MS PGothic"/>
              <a:cs typeface="MS PGothic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dirty="0" u="heavy" sz="2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S PGothic"/>
                <a:cs typeface="MS PGothic"/>
              </a:rPr>
              <a:t>継続的に</a:t>
            </a:r>
            <a:r>
              <a:rPr dirty="0" u="heavy" sz="2400">
                <a:solidFill>
                  <a:srgbClr val="C82506"/>
                </a:solidFill>
                <a:uFill>
                  <a:solidFill>
                    <a:srgbClr val="FFFFFF"/>
                  </a:solidFill>
                </a:uFill>
                <a:latin typeface="MS PGothic"/>
                <a:cs typeface="MS PGothic"/>
              </a:rPr>
              <a:t>改善</a:t>
            </a:r>
            <a:r>
              <a:rPr dirty="0" sz="2400" spc="-5">
                <a:solidFill>
                  <a:srgbClr val="FFFFFF"/>
                </a:solidFill>
                <a:latin typeface="MS PGothic"/>
                <a:cs typeface="MS PGothic"/>
              </a:rPr>
              <a:t>できる</a:t>
            </a:r>
            <a:endParaRPr sz="2400">
              <a:latin typeface="MS PGothic"/>
              <a:cs typeface="MS PGothic"/>
            </a:endParaRPr>
          </a:p>
        </p:txBody>
      </p:sp>
      <p:pic>
        <p:nvPicPr>
          <p:cNvPr id="37" name="object 3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289425" y="768225"/>
            <a:ext cx="4130243" cy="1829681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7324349" y="736093"/>
            <a:ext cx="3976370" cy="866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MS PGothic"/>
                <a:cs typeface="MS PGothic"/>
              </a:rPr>
              <a:t>究極の目的を目指して、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PDCA </a:t>
            </a:r>
            <a:r>
              <a:rPr dirty="0" sz="2400">
                <a:solidFill>
                  <a:srgbClr val="FFFFFF"/>
                </a:solidFill>
                <a:latin typeface="MS PGothic"/>
                <a:cs typeface="MS PGothic"/>
              </a:rPr>
              <a:t>は</a:t>
            </a:r>
            <a:r>
              <a:rPr dirty="0" u="heavy" sz="2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S PGothic"/>
                <a:cs typeface="MS PGothic"/>
              </a:rPr>
              <a:t>継続的な</a:t>
            </a:r>
            <a:r>
              <a:rPr dirty="0" u="heavy" sz="2400">
                <a:solidFill>
                  <a:srgbClr val="C82506"/>
                </a:solidFill>
                <a:uFill>
                  <a:solidFill>
                    <a:srgbClr val="FFFFFF"/>
                  </a:solidFill>
                </a:uFill>
                <a:latin typeface="MS PGothic"/>
                <a:cs typeface="MS PGothic"/>
              </a:rPr>
              <a:t>活動</a:t>
            </a:r>
            <a:r>
              <a:rPr dirty="0" u="heavy" sz="2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S PGothic"/>
                <a:cs typeface="MS PGothic"/>
              </a:rPr>
              <a:t>が必要</a:t>
            </a:r>
            <a:r>
              <a:rPr dirty="0" sz="2400" spc="-5">
                <a:solidFill>
                  <a:srgbClr val="FFFFFF"/>
                </a:solidFill>
                <a:latin typeface="MS PGothic"/>
                <a:cs typeface="MS PGothic"/>
              </a:rPr>
              <a:t>です</a:t>
            </a:r>
            <a:endParaRPr sz="2400">
              <a:latin typeface="MS PGothic"/>
              <a:cs typeface="MS PGothic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dirty="0"/>
              <a:t>38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4925" y="547185"/>
            <a:ext cx="302260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はじめに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7474" y="1823113"/>
            <a:ext cx="9565005" cy="1711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252980">
              <a:lnSpc>
                <a:spcPct val="115199"/>
              </a:lnSpc>
              <a:spcBef>
                <a:spcPts val="100"/>
              </a:spcBef>
            </a:pPr>
            <a:r>
              <a:rPr dirty="0" sz="3200">
                <a:latin typeface="MS PGothic"/>
                <a:cs typeface="MS PGothic"/>
              </a:rPr>
              <a:t>「行き当たりばったり」という言葉があります </a:t>
            </a:r>
            <a:r>
              <a:rPr dirty="0" sz="3200">
                <a:latin typeface="MS PGothic"/>
                <a:cs typeface="MS PGothic"/>
              </a:rPr>
              <a:t>意味は</a:t>
            </a:r>
            <a:endParaRPr sz="3200">
              <a:latin typeface="MS PGothic"/>
              <a:cs typeface="MS PGothic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dirty="0" sz="3200" spc="-50">
                <a:latin typeface="MS PGothic"/>
                <a:cs typeface="MS PGothic"/>
              </a:rPr>
              <a:t>「無計画にその場の成り行きに任せて行動を起こすこと」</a:t>
            </a:r>
            <a:endParaRPr sz="3200">
              <a:latin typeface="MS PGothic"/>
              <a:cs typeface="MS P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85501" y="3905549"/>
            <a:ext cx="9255125" cy="4284345"/>
            <a:chOff x="2285501" y="3905549"/>
            <a:chExt cx="9255125" cy="42843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59243" y="4773508"/>
              <a:ext cx="2794823" cy="264033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5501" y="4239877"/>
              <a:ext cx="2173751" cy="272903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47583" y="5480935"/>
              <a:ext cx="2610667" cy="270856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21678" y="3905549"/>
              <a:ext cx="3018697" cy="306333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901100" y="8286425"/>
            <a:ext cx="9423400" cy="677545"/>
          </a:xfrm>
          <a:prstGeom prst="rect">
            <a:avLst/>
          </a:prstGeom>
          <a:solidFill>
            <a:srgbClr val="C82506"/>
          </a:solidFill>
        </p:spPr>
        <p:txBody>
          <a:bodyPr wrap="square" lIns="0" tIns="69215" rIns="0" bIns="0" rtlCol="0" vert="horz">
            <a:spAutoFit/>
          </a:bodyPr>
          <a:lstStyle/>
          <a:p>
            <a:pPr marL="906144">
              <a:lnSpc>
                <a:spcPct val="100000"/>
              </a:lnSpc>
              <a:spcBef>
                <a:spcPts val="545"/>
              </a:spcBef>
            </a:pPr>
            <a:r>
              <a:rPr dirty="0" sz="3200" spc="-65">
                <a:solidFill>
                  <a:srgbClr val="FFFFFF"/>
                </a:solidFill>
                <a:latin typeface="MS PGothic"/>
                <a:cs typeface="MS PGothic"/>
              </a:rPr>
              <a:t>自分の人生がこんなことではいけませんよね</a:t>
            </a:r>
            <a:endParaRPr sz="3200">
              <a:latin typeface="MS PGothic"/>
              <a:cs typeface="MS P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384397" y="9151065"/>
            <a:ext cx="217804" cy="321945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3</a:t>
            </a:fld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4925" y="547185"/>
            <a:ext cx="302260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はじめに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7474" y="1823113"/>
            <a:ext cx="6844665" cy="2835275"/>
          </a:xfrm>
          <a:prstGeom prst="rect">
            <a:avLst/>
          </a:prstGeom>
        </p:spPr>
        <p:txBody>
          <a:bodyPr wrap="square" lIns="0" tIns="869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dirty="0" sz="3200">
                <a:latin typeface="MS PGothic"/>
                <a:cs typeface="MS PGothic"/>
              </a:rPr>
              <a:t>「目的」や「目標」は</a:t>
            </a:r>
            <a:endParaRPr sz="3200">
              <a:latin typeface="MS PGothic"/>
              <a:cs typeface="MS PGothic"/>
            </a:endParaRPr>
          </a:p>
          <a:p>
            <a:pPr marL="12700" marR="1792605">
              <a:lnSpc>
                <a:spcPct val="115199"/>
              </a:lnSpc>
            </a:pPr>
            <a:r>
              <a:rPr dirty="0" sz="3200">
                <a:latin typeface="MS PGothic"/>
                <a:cs typeface="MS PGothic"/>
              </a:rPr>
              <a:t>「行き当たりばったり」ではなく </a:t>
            </a:r>
            <a:r>
              <a:rPr dirty="0" sz="3200" spc="-65">
                <a:latin typeface="MS PGothic"/>
                <a:cs typeface="MS PGothic"/>
              </a:rPr>
              <a:t>暗闇の中</a:t>
            </a:r>
            <a:r>
              <a:rPr dirty="0" sz="3200" spc="-60">
                <a:latin typeface="MS PGothic"/>
                <a:cs typeface="MS PGothic"/>
              </a:rPr>
              <a:t>で</a:t>
            </a:r>
            <a:r>
              <a:rPr dirty="0" sz="3200" spc="-45">
                <a:latin typeface="MS PGothic"/>
                <a:cs typeface="MS PGothic"/>
              </a:rPr>
              <a:t>、</a:t>
            </a:r>
            <a:r>
              <a:rPr dirty="0" sz="3200" spc="-65">
                <a:latin typeface="MS PGothic"/>
                <a:cs typeface="MS PGothic"/>
              </a:rPr>
              <a:t>迷</a:t>
            </a:r>
            <a:r>
              <a:rPr dirty="0" sz="3200" spc="-45">
                <a:latin typeface="MS PGothic"/>
                <a:cs typeface="MS PGothic"/>
              </a:rPr>
              <a:t>う</a:t>
            </a:r>
            <a:r>
              <a:rPr dirty="0" sz="3200" spc="-50">
                <a:latin typeface="MS PGothic"/>
                <a:cs typeface="MS PGothic"/>
              </a:rPr>
              <a:t>こと</a:t>
            </a:r>
            <a:r>
              <a:rPr dirty="0" sz="3200" spc="-60">
                <a:latin typeface="MS PGothic"/>
                <a:cs typeface="MS PGothic"/>
              </a:rPr>
              <a:t>な</a:t>
            </a:r>
            <a:r>
              <a:rPr dirty="0" sz="3200" spc="-40">
                <a:latin typeface="MS PGothic"/>
                <a:cs typeface="MS PGothic"/>
              </a:rPr>
              <a:t>く</a:t>
            </a:r>
            <a:endParaRPr sz="3200">
              <a:latin typeface="MS PGothic"/>
              <a:cs typeface="MS PGothic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dirty="0" sz="3200">
                <a:latin typeface="MS PGothic"/>
                <a:cs typeface="MS PGothic"/>
              </a:rPr>
              <a:t>行きつく</a:t>
            </a:r>
            <a:r>
              <a:rPr dirty="0" sz="3200" spc="-5">
                <a:latin typeface="MS PGothic"/>
                <a:cs typeface="MS PGothic"/>
              </a:rPr>
              <a:t>先にまっすぐにたどり着くための</a:t>
            </a:r>
            <a:endParaRPr sz="3200">
              <a:latin typeface="MS PGothic"/>
              <a:cs typeface="MS PGothic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dirty="0" sz="3200" spc="-5">
                <a:latin typeface="MS PGothic"/>
                <a:cs typeface="MS PGothic"/>
              </a:rPr>
              <a:t>「</a:t>
            </a:r>
            <a:r>
              <a:rPr dirty="0" sz="3200">
                <a:solidFill>
                  <a:srgbClr val="C82506"/>
                </a:solidFill>
                <a:latin typeface="MS PGothic"/>
                <a:cs typeface="MS PGothic"/>
              </a:rPr>
              <a:t>地</a:t>
            </a:r>
            <a:r>
              <a:rPr dirty="0" sz="3200" spc="-5">
                <a:solidFill>
                  <a:srgbClr val="C82506"/>
                </a:solidFill>
                <a:latin typeface="MS PGothic"/>
                <a:cs typeface="MS PGothic"/>
              </a:rPr>
              <a:t>図</a:t>
            </a:r>
            <a:r>
              <a:rPr dirty="0" sz="3200">
                <a:latin typeface="MS PGothic"/>
                <a:cs typeface="MS PGothic"/>
              </a:rPr>
              <a:t>」や</a:t>
            </a:r>
            <a:r>
              <a:rPr dirty="0" sz="3200" spc="-5">
                <a:latin typeface="MS PGothic"/>
                <a:cs typeface="MS PGothic"/>
              </a:rPr>
              <a:t>「</a:t>
            </a:r>
            <a:r>
              <a:rPr dirty="0" sz="3200">
                <a:solidFill>
                  <a:srgbClr val="C82506"/>
                </a:solidFill>
                <a:latin typeface="MS PGothic"/>
                <a:cs typeface="MS PGothic"/>
              </a:rPr>
              <a:t>灯</a:t>
            </a:r>
            <a:r>
              <a:rPr dirty="0" sz="3200" spc="-5">
                <a:solidFill>
                  <a:srgbClr val="C82506"/>
                </a:solidFill>
                <a:latin typeface="MS PGothic"/>
                <a:cs typeface="MS PGothic"/>
              </a:rPr>
              <a:t>り</a:t>
            </a:r>
            <a:r>
              <a:rPr dirty="0" sz="3200">
                <a:latin typeface="MS PGothic"/>
                <a:cs typeface="MS PGothic"/>
              </a:rPr>
              <a:t>」のようなものと言えます</a:t>
            </a:r>
            <a:endParaRPr sz="3200">
              <a:latin typeface="MS PGothic"/>
              <a:cs typeface="MS P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4953" y="5496738"/>
            <a:ext cx="3628397" cy="36054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2689" y="4986908"/>
            <a:ext cx="4646472" cy="227597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384397" y="9151065"/>
            <a:ext cx="217804" cy="321945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3</a:t>
            </a:fld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4925" y="547185"/>
            <a:ext cx="302260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はじめに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01175" y="4088550"/>
            <a:ext cx="4379674" cy="44350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87474" y="1850241"/>
            <a:ext cx="7485380" cy="3750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974850">
              <a:lnSpc>
                <a:spcPct val="115199"/>
              </a:lnSpc>
              <a:spcBef>
                <a:spcPts val="100"/>
              </a:spcBef>
            </a:pPr>
            <a:r>
              <a:rPr dirty="0" sz="3200">
                <a:latin typeface="MS PGothic"/>
                <a:cs typeface="MS PGothic"/>
              </a:rPr>
              <a:t>今日は「目的」と「目標」について </a:t>
            </a:r>
            <a:r>
              <a:rPr dirty="0" sz="3200">
                <a:latin typeface="MS PGothic"/>
                <a:cs typeface="MS PGothic"/>
              </a:rPr>
              <a:t>勉強します</a:t>
            </a:r>
            <a:endParaRPr sz="3200">
              <a:latin typeface="MS PGothic"/>
              <a:cs typeface="MS PGothic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600">
              <a:latin typeface="MS PGothic"/>
              <a:cs typeface="MS PGothic"/>
            </a:endParaRPr>
          </a:p>
          <a:p>
            <a:pPr marL="50800">
              <a:lnSpc>
                <a:spcPct val="100000"/>
              </a:lnSpc>
            </a:pPr>
            <a:r>
              <a:rPr dirty="0" sz="3200" spc="-5">
                <a:latin typeface="MS PGothic"/>
                <a:cs typeface="MS PGothic"/>
              </a:rPr>
              <a:t>しっかり覚えて、</a:t>
            </a:r>
            <a:endParaRPr sz="3200">
              <a:latin typeface="MS PGothic"/>
              <a:cs typeface="MS PGothic"/>
            </a:endParaRPr>
          </a:p>
          <a:p>
            <a:pPr marL="50800">
              <a:lnSpc>
                <a:spcPct val="100000"/>
              </a:lnSpc>
              <a:spcBef>
                <a:spcPts val="575"/>
              </a:spcBef>
            </a:pPr>
            <a:r>
              <a:rPr dirty="0" sz="3200" spc="-40">
                <a:latin typeface="MS PGothic"/>
                <a:cs typeface="MS PGothic"/>
              </a:rPr>
              <a:t>今日から、みなさんは迷うことなく</a:t>
            </a:r>
            <a:endParaRPr sz="3200">
              <a:latin typeface="MS PGothic"/>
              <a:cs typeface="MS PGothic"/>
            </a:endParaRPr>
          </a:p>
          <a:p>
            <a:pPr marL="50800" marR="5080">
              <a:lnSpc>
                <a:spcPct val="114999"/>
              </a:lnSpc>
            </a:pPr>
            <a:r>
              <a:rPr dirty="0" sz="3200" spc="-40">
                <a:latin typeface="MS PGothic"/>
                <a:cs typeface="MS PGothic"/>
              </a:rPr>
              <a:t>最短距離</a:t>
            </a:r>
            <a:r>
              <a:rPr dirty="0" sz="3200" spc="-35">
                <a:latin typeface="MS PGothic"/>
                <a:cs typeface="MS PGothic"/>
              </a:rPr>
              <a:t>で</a:t>
            </a:r>
            <a:r>
              <a:rPr dirty="0" sz="3200" spc="-40">
                <a:latin typeface="MS PGothic"/>
                <a:cs typeface="MS PGothic"/>
              </a:rPr>
              <a:t>到達</a:t>
            </a:r>
            <a:r>
              <a:rPr dirty="0" sz="3200" spc="-30">
                <a:latin typeface="MS PGothic"/>
                <a:cs typeface="MS PGothic"/>
              </a:rPr>
              <a:t>し</a:t>
            </a:r>
            <a:r>
              <a:rPr dirty="0" sz="3200" spc="-35">
                <a:latin typeface="MS PGothic"/>
                <a:cs typeface="MS PGothic"/>
              </a:rPr>
              <a:t>たい</a:t>
            </a:r>
            <a:r>
              <a:rPr dirty="0" sz="3200" spc="-30">
                <a:latin typeface="MS PGothic"/>
                <a:cs typeface="MS PGothic"/>
              </a:rPr>
              <a:t>ところ</a:t>
            </a:r>
            <a:r>
              <a:rPr dirty="0" sz="3200" spc="-40">
                <a:latin typeface="MS PGothic"/>
                <a:cs typeface="MS PGothic"/>
              </a:rPr>
              <a:t>へ行</a:t>
            </a:r>
            <a:r>
              <a:rPr dirty="0" sz="3200" spc="-35">
                <a:latin typeface="MS PGothic"/>
                <a:cs typeface="MS PGothic"/>
              </a:rPr>
              <a:t>けるよ</a:t>
            </a:r>
            <a:r>
              <a:rPr dirty="0" sz="3200" spc="-25">
                <a:latin typeface="MS PGothic"/>
                <a:cs typeface="MS PGothic"/>
              </a:rPr>
              <a:t>う</a:t>
            </a:r>
            <a:r>
              <a:rPr dirty="0" sz="3200" spc="-35">
                <a:latin typeface="MS PGothic"/>
                <a:cs typeface="MS PGothic"/>
              </a:rPr>
              <a:t>に </a:t>
            </a:r>
            <a:r>
              <a:rPr dirty="0" sz="3200" spc="-5">
                <a:latin typeface="MS PGothic"/>
                <a:cs typeface="MS PGothic"/>
              </a:rPr>
              <a:t>なりましょう</a:t>
            </a:r>
            <a:endParaRPr sz="3200">
              <a:latin typeface="MS PGothic"/>
              <a:cs typeface="MS P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384397" y="9151065"/>
            <a:ext cx="217804" cy="321945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3</a:t>
            </a:fld>
            <a:endParaRPr sz="2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52549" y="8079775"/>
            <a:ext cx="10970895" cy="677545"/>
          </a:xfrm>
          <a:prstGeom prst="rect">
            <a:avLst/>
          </a:prstGeom>
          <a:solidFill>
            <a:srgbClr val="C82506"/>
          </a:solidFill>
        </p:spPr>
        <p:txBody>
          <a:bodyPr wrap="square" lIns="0" tIns="6921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45"/>
              </a:spcBef>
            </a:pPr>
            <a:r>
              <a:rPr dirty="0" sz="3200" spc="-45">
                <a:solidFill>
                  <a:srgbClr val="FFFFFF"/>
                </a:solidFill>
                <a:latin typeface="MS PGothic"/>
                <a:cs typeface="MS PGothic"/>
              </a:rPr>
              <a:t>さぁ、これから詳しく見ていきます</a:t>
            </a:r>
            <a:endParaRPr sz="3200">
              <a:latin typeface="MS PGothic"/>
              <a:cs typeface="MS P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4925" y="547185"/>
            <a:ext cx="389890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目的と目標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384397" y="9151065"/>
            <a:ext cx="217804" cy="321945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3</a:t>
            </a:fld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7425" y="2310709"/>
            <a:ext cx="8025130" cy="4513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latin typeface="MS PGothic"/>
                <a:cs typeface="MS PGothic"/>
              </a:rPr>
              <a:t>目</a:t>
            </a:r>
            <a:r>
              <a:rPr dirty="0" sz="3200" spc="-5">
                <a:latin typeface="MS PGothic"/>
                <a:cs typeface="MS PGothic"/>
              </a:rPr>
              <a:t>的</a:t>
            </a:r>
            <a:r>
              <a:rPr dirty="0" sz="3200">
                <a:latin typeface="Arial MT"/>
                <a:cs typeface="Arial MT"/>
              </a:rPr>
              <a:t>:</a:t>
            </a:r>
            <a:endParaRPr sz="3200">
              <a:latin typeface="Arial MT"/>
              <a:cs typeface="Arial MT"/>
            </a:endParaRPr>
          </a:p>
          <a:p>
            <a:pPr marL="1346200" indent="-396240">
              <a:lnSpc>
                <a:spcPct val="100000"/>
              </a:lnSpc>
              <a:spcBef>
                <a:spcPts val="2760"/>
              </a:spcBef>
              <a:buSzPct val="79687"/>
              <a:buFont typeface="Arial MT"/>
              <a:buChar char="•"/>
              <a:tabLst>
                <a:tab pos="1345565" algn="l"/>
                <a:tab pos="1346200" algn="l"/>
              </a:tabLst>
            </a:pPr>
            <a:r>
              <a:rPr dirty="0" sz="3200">
                <a:latin typeface="MS PGothic"/>
                <a:cs typeface="MS PGothic"/>
              </a:rPr>
              <a:t>目的と目標の違いを理解する</a:t>
            </a:r>
            <a:endParaRPr sz="3200">
              <a:latin typeface="MS PGothic"/>
              <a:cs typeface="MS PGothic"/>
            </a:endParaRPr>
          </a:p>
          <a:p>
            <a:pPr marL="1346200" indent="-396240">
              <a:lnSpc>
                <a:spcPct val="100000"/>
              </a:lnSpc>
              <a:spcBef>
                <a:spcPts val="2385"/>
              </a:spcBef>
              <a:buSzPct val="79687"/>
              <a:buFont typeface="Arial MT"/>
              <a:buChar char="•"/>
              <a:tabLst>
                <a:tab pos="1345565" algn="l"/>
                <a:tab pos="1346200" algn="l"/>
              </a:tabLst>
            </a:pPr>
            <a:r>
              <a:rPr dirty="0" sz="3200">
                <a:latin typeface="MS PGothic"/>
                <a:cs typeface="MS PGothic"/>
              </a:rPr>
              <a:t>正しい目的と目標の立て方を理解する</a:t>
            </a:r>
            <a:endParaRPr sz="3200">
              <a:latin typeface="MS PGothic"/>
              <a:cs typeface="MS PGothic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3300">
              <a:latin typeface="MS PGothic"/>
              <a:cs typeface="MS PGothic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3400">
              <a:latin typeface="MS PGothic"/>
              <a:cs typeface="MS PGothic"/>
            </a:endParaRPr>
          </a:p>
          <a:p>
            <a:pPr marL="12700">
              <a:lnSpc>
                <a:spcPct val="100000"/>
              </a:lnSpc>
            </a:pPr>
            <a:r>
              <a:rPr dirty="0" sz="3200">
                <a:latin typeface="MS PGothic"/>
                <a:cs typeface="MS PGothic"/>
              </a:rPr>
              <a:t>目</a:t>
            </a:r>
            <a:r>
              <a:rPr dirty="0" sz="3200" spc="-5">
                <a:latin typeface="MS PGothic"/>
                <a:cs typeface="MS PGothic"/>
              </a:rPr>
              <a:t>標</a:t>
            </a:r>
            <a:r>
              <a:rPr dirty="0" sz="3200">
                <a:latin typeface="Arial MT"/>
                <a:cs typeface="Arial MT"/>
              </a:rPr>
              <a:t>:</a:t>
            </a:r>
            <a:endParaRPr sz="3200">
              <a:latin typeface="Arial MT"/>
              <a:cs typeface="Arial MT"/>
            </a:endParaRPr>
          </a:p>
          <a:p>
            <a:pPr marL="1346200" indent="-396240">
              <a:lnSpc>
                <a:spcPct val="100000"/>
              </a:lnSpc>
              <a:spcBef>
                <a:spcPts val="2385"/>
              </a:spcBef>
              <a:buSzPct val="79687"/>
              <a:buFont typeface="Arial MT"/>
              <a:buChar char="•"/>
              <a:tabLst>
                <a:tab pos="1345565" algn="l"/>
                <a:tab pos="1346200" algn="l"/>
              </a:tabLst>
            </a:pPr>
            <a:r>
              <a:rPr dirty="0" sz="3200" spc="-40">
                <a:latin typeface="MS PGothic"/>
                <a:cs typeface="MS PGothic"/>
              </a:rPr>
              <a:t>目的にあった目標を立てることができる</a:t>
            </a:r>
            <a:endParaRPr sz="3200">
              <a:latin typeface="MS PGothic"/>
              <a:cs typeface="MS P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4925" y="547221"/>
            <a:ext cx="165100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目次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384397" y="9151065"/>
            <a:ext cx="217804" cy="321945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3</a:t>
            </a:fld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08425" y="2270623"/>
            <a:ext cx="5066030" cy="2959100"/>
          </a:xfrm>
          <a:prstGeom prst="rect">
            <a:avLst/>
          </a:prstGeom>
        </p:spPr>
        <p:txBody>
          <a:bodyPr wrap="square" lIns="0" tIns="258445" rIns="0" bIns="0" rtlCol="0" vert="horz">
            <a:spAutoFit/>
          </a:bodyPr>
          <a:lstStyle/>
          <a:p>
            <a:pPr marL="508634" indent="-496570">
              <a:lnSpc>
                <a:spcPct val="100000"/>
              </a:lnSpc>
              <a:spcBef>
                <a:spcPts val="2035"/>
              </a:spcBef>
              <a:buSzPct val="96875"/>
              <a:buFont typeface="Arial MT"/>
              <a:buAutoNum type="arabicPeriod"/>
              <a:tabLst>
                <a:tab pos="509270" algn="l"/>
              </a:tabLst>
            </a:pPr>
            <a:r>
              <a:rPr dirty="0" sz="3200" spc="-5">
                <a:latin typeface="MS PGothic"/>
                <a:cs typeface="MS PGothic"/>
              </a:rPr>
              <a:t>目的と目標の違い</a:t>
            </a:r>
            <a:endParaRPr sz="3200">
              <a:latin typeface="MS PGothic"/>
              <a:cs typeface="MS PGothic"/>
            </a:endParaRPr>
          </a:p>
          <a:p>
            <a:pPr marL="508634" indent="-496570">
              <a:lnSpc>
                <a:spcPct val="100000"/>
              </a:lnSpc>
              <a:spcBef>
                <a:spcPts val="1935"/>
              </a:spcBef>
              <a:buSzPct val="96875"/>
              <a:buFont typeface="Arial MT"/>
              <a:buAutoNum type="arabicPeriod"/>
              <a:tabLst>
                <a:tab pos="509270" algn="l"/>
              </a:tabLst>
            </a:pPr>
            <a:r>
              <a:rPr dirty="0" sz="3200" spc="-60">
                <a:latin typeface="MS PGothic"/>
                <a:cs typeface="MS PGothic"/>
              </a:rPr>
              <a:t>目標を立てる❦との重要性</a:t>
            </a:r>
            <a:endParaRPr sz="3200">
              <a:latin typeface="MS PGothic"/>
              <a:cs typeface="MS PGothic"/>
            </a:endParaRPr>
          </a:p>
          <a:p>
            <a:pPr marL="508634" indent="-496570">
              <a:lnSpc>
                <a:spcPct val="100000"/>
              </a:lnSpc>
              <a:spcBef>
                <a:spcPts val="1935"/>
              </a:spcBef>
              <a:buSzPct val="96875"/>
              <a:buFont typeface="Arial MT"/>
              <a:buAutoNum type="arabicPeriod"/>
              <a:tabLst>
                <a:tab pos="509270" algn="l"/>
              </a:tabLst>
            </a:pPr>
            <a:r>
              <a:rPr dirty="0" sz="3200" spc="-5">
                <a:latin typeface="MS PGothic"/>
                <a:cs typeface="MS PGothic"/>
              </a:rPr>
              <a:t>目標の立て方</a:t>
            </a:r>
            <a:endParaRPr sz="3200">
              <a:latin typeface="MS PGothic"/>
              <a:cs typeface="MS PGothic"/>
            </a:endParaRPr>
          </a:p>
          <a:p>
            <a:pPr marL="508634" indent="-496570">
              <a:lnSpc>
                <a:spcPct val="100000"/>
              </a:lnSpc>
              <a:spcBef>
                <a:spcPts val="1935"/>
              </a:spcBef>
              <a:buSzPct val="96875"/>
              <a:buFont typeface="Arial MT"/>
              <a:buAutoNum type="arabicPeriod"/>
              <a:tabLst>
                <a:tab pos="509270" algn="l"/>
              </a:tabLst>
            </a:pPr>
            <a:r>
              <a:rPr dirty="0" sz="3200" spc="-5">
                <a:latin typeface="MS PGothic"/>
                <a:cs typeface="MS PGothic"/>
              </a:rPr>
              <a:t>参</a:t>
            </a:r>
            <a:r>
              <a:rPr dirty="0" sz="3200">
                <a:latin typeface="MS PGothic"/>
                <a:cs typeface="MS PGothic"/>
              </a:rPr>
              <a:t>考</a:t>
            </a:r>
            <a:r>
              <a:rPr dirty="0" sz="3200" spc="-145">
                <a:latin typeface="MS PGothic"/>
                <a:cs typeface="MS PGothic"/>
              </a:rPr>
              <a:t> </a:t>
            </a:r>
            <a:r>
              <a:rPr dirty="0" sz="3200" spc="-5">
                <a:latin typeface="Arial MT"/>
                <a:cs typeface="Arial MT"/>
              </a:rPr>
              <a:t>PDCA</a:t>
            </a:r>
            <a:endParaRPr sz="3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56216" y="4345863"/>
            <a:ext cx="629285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目的と目標の違い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384397" y="9151065"/>
            <a:ext cx="217804" cy="321945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3</a:t>
            </a:fld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IT日本語2_授業スライド_目的目標_事前学習</dc:title>
  <dcterms:created xsi:type="dcterms:W3CDTF">2023-04-06T07:16:35Z</dcterms:created>
  <dcterms:modified xsi:type="dcterms:W3CDTF">2023-04-06T07:16:35Z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